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2"/>
  </p:sldMasterIdLst>
  <p:notesMasterIdLst>
    <p:notesMasterId r:id="rId37"/>
  </p:notesMasterIdLst>
  <p:handoutMasterIdLst>
    <p:handoutMasterId r:id="rId38"/>
  </p:handoutMasterIdLst>
  <p:sldIdLst>
    <p:sldId id="256" r:id="rId3"/>
    <p:sldId id="279" r:id="rId4"/>
    <p:sldId id="280" r:id="rId5"/>
    <p:sldId id="266" r:id="rId6"/>
    <p:sldId id="281" r:id="rId7"/>
    <p:sldId id="282" r:id="rId8"/>
    <p:sldId id="283" r:id="rId9"/>
    <p:sldId id="284" r:id="rId10"/>
    <p:sldId id="285" r:id="rId11"/>
    <p:sldId id="286" r:id="rId12"/>
    <p:sldId id="287" r:id="rId13"/>
    <p:sldId id="288" r:id="rId14"/>
    <p:sldId id="289" r:id="rId15"/>
    <p:sldId id="291" r:id="rId16"/>
    <p:sldId id="290"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272" r:id="rId3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4660"/>
  </p:normalViewPr>
  <p:slideViewPr>
    <p:cSldViewPr snapToGrid="0" showGuides="1">
      <p:cViewPr varScale="1">
        <p:scale>
          <a:sx n="102" d="100"/>
          <a:sy n="102" d="100"/>
        </p:scale>
        <p:origin x="348"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8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574AC39-44E6-425E-AF49-CF7D189F346F}" type="datetimeFigureOut">
              <a:rPr lang="en-US" smtClean="0"/>
              <a:t>6/16/2014</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320F472-929B-459B-8D82-2FABCC5B32A0}" type="slidenum">
              <a:rPr lang="en-US" smtClean="0"/>
              <a:t>‹#›</a:t>
            </a:fld>
            <a:endParaRPr lang="en-US"/>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2775BC-6312-42C7-B7C5-EA6783C2D9CA}" type="datetimeFigureOut">
              <a:rPr lang="en-US" smtClean="0"/>
              <a:t>6/16/2014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F715A1-4ADC-44E0-9587-804FF39D6B22}" type="slidenum">
              <a:rPr lang="en-US" smtClean="0"/>
              <a:t>‹#›</a:t>
            </a:fld>
            <a:endParaRPr lang="en-US"/>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F715A1-4ADC-44E0-9587-804FF39D6B22}" type="slidenum">
              <a:rPr lang="en-US" smtClean="0"/>
              <a:t>1</a:t>
            </a:fld>
            <a:endParaRPr lang="en-US"/>
          </a:p>
        </p:txBody>
      </p:sp>
    </p:spTree>
    <p:extLst>
      <p:ext uri="{BB962C8B-B14F-4D97-AF65-F5344CB8AC3E}">
        <p14:creationId xmlns:p14="http://schemas.microsoft.com/office/powerpoint/2010/main" val="926254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334E7-B3F4-459F-B8DC-B88B90056E51}" type="datetime1">
              <a:rPr lang="en-US" smtClean="0"/>
              <a:t>6/16/2014</a:t>
            </a:fld>
            <a:endParaRPr lang="en-US"/>
          </a:p>
        </p:txBody>
      </p:sp>
      <p:sp>
        <p:nvSpPr>
          <p:cNvPr id="5" name="Footer Placeholder 4"/>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9408927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E798C-76A6-4517-9684-79C59226F5F8}" type="datetime1">
              <a:rPr lang="en-US" smtClean="0"/>
              <a:t>6/16/2014</a:t>
            </a:fld>
            <a:endParaRPr lang="en-US"/>
          </a:p>
        </p:txBody>
      </p:sp>
      <p:sp>
        <p:nvSpPr>
          <p:cNvPr id="6" name="Footer Placeholder 5"/>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8139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D2F065E-4CF1-4DD5-B5B6-10CD7765106B}" type="datetime1">
              <a:rPr lang="en-US" smtClean="0"/>
              <a:t>6/16/2014</a:t>
            </a:fld>
            <a:endParaRPr lang="en-US"/>
          </a:p>
        </p:txBody>
      </p:sp>
      <p:sp>
        <p:nvSpPr>
          <p:cNvPr id="5" name="Footer Placeholder 4"/>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40915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25C4F20-2898-4D78-9FA2-F56762C54208}" type="datetime1">
              <a:rPr lang="en-US" smtClean="0"/>
              <a:t>6/16/2014</a:t>
            </a:fld>
            <a:endParaRPr lang="en-US"/>
          </a:p>
        </p:txBody>
      </p:sp>
      <p:sp>
        <p:nvSpPr>
          <p:cNvPr id="5" name="Footer Placeholder 4"/>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Tree>
    <p:extLst>
      <p:ext uri="{BB962C8B-B14F-4D97-AF65-F5344CB8AC3E}">
        <p14:creationId xmlns:p14="http://schemas.microsoft.com/office/powerpoint/2010/main" val="2347621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5B8777-BD38-47ED-9D0B-FE0355D1637F}" type="datetime1">
              <a:rPr lang="en-US" smtClean="0"/>
              <a:t>6/16/2014</a:t>
            </a:fld>
            <a:endParaRPr lang="en-US"/>
          </a:p>
        </p:txBody>
      </p:sp>
      <p:sp>
        <p:nvSpPr>
          <p:cNvPr id="5" name="Footer Placeholder 4"/>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049460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163026"/>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B204DE91-33B7-4623-B9E0-E02064962874}" type="datetime1">
              <a:rPr lang="en-US" smtClean="0"/>
              <a:t>6/16/2014</a:t>
            </a:fld>
            <a:endParaRPr lang="en-US"/>
          </a:p>
        </p:txBody>
      </p:sp>
      <p:sp>
        <p:nvSpPr>
          <p:cNvPr id="5" name="Footer Placeholder 4"/>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Box 10"/>
          <p:cNvSpPr txBox="1"/>
          <p:nvPr/>
        </p:nvSpPr>
        <p:spPr>
          <a:xfrm>
            <a:off x="9334033" y="331651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
        <p:nvSpPr>
          <p:cNvPr id="14" name="TextBox 13"/>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Tree>
    <p:extLst>
      <p:ext uri="{BB962C8B-B14F-4D97-AF65-F5344CB8AC3E}">
        <p14:creationId xmlns:p14="http://schemas.microsoft.com/office/powerpoint/2010/main" val="1664584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B9EB61B1-E60F-4708-A8E2-668A2AA86B43}" type="datetime1">
              <a:rPr lang="en-US" smtClean="0"/>
              <a:t>6/16/2014</a:t>
            </a:fld>
            <a:endParaRPr lang="en-US"/>
          </a:p>
        </p:txBody>
      </p:sp>
      <p:sp>
        <p:nvSpPr>
          <p:cNvPr id="5" name="Footer Placeholder 4"/>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222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p>
            <a:fld id="{3D5CE19B-3B06-418A-90AA-79E99F422916}" type="datetime1">
              <a:rPr lang="en-US" smtClean="0"/>
              <a:t>6/16/2014</a:t>
            </a:fld>
            <a:endParaRPr lang="en-US"/>
          </a:p>
        </p:txBody>
      </p:sp>
      <p:sp>
        <p:nvSpPr>
          <p:cNvPr id="4" name="Footer Placeholder 4"/>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064947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0D8DD7-270D-4130-B86C-C82426A44F6F}" type="datetime1">
              <a:rPr lang="en-US" smtClean="0"/>
              <a:t>6/16/2014</a:t>
            </a:fld>
            <a:endParaRPr lang="en-US"/>
          </a:p>
        </p:txBody>
      </p:sp>
      <p:sp>
        <p:nvSpPr>
          <p:cNvPr id="4" name="Footer Placeholder 4"/>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033552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b"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941D6-1AEB-4942-A926-414D2430CA52}" type="datetime1">
              <a:rPr lang="en-US" smtClean="0"/>
              <a:t>6/16/2014</a:t>
            </a:fld>
            <a:endParaRPr lang="en-US"/>
          </a:p>
        </p:txBody>
      </p:sp>
      <p:sp>
        <p:nvSpPr>
          <p:cNvPr id="5" name="Footer Placeholder 4"/>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5098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64151" y="1447799"/>
            <a:ext cx="1409965" cy="4413251"/>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1154954" y="1447799"/>
            <a:ext cx="6776630" cy="4413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BC72B6-36D9-44FE-A72B-317A67108381}" type="datetime1">
              <a:rPr lang="en-US" smtClean="0"/>
              <a:t>6/16/2014</a:t>
            </a:fld>
            <a:endParaRPr lang="en-US"/>
          </a:p>
        </p:txBody>
      </p:sp>
      <p:sp>
        <p:nvSpPr>
          <p:cNvPr id="5" name="Footer Placeholder 4"/>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8900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A75BE8-E877-4629-8B1A-8521392092F2}" type="datetime1">
              <a:rPr lang="en-US" smtClean="0"/>
              <a:t>6/16/2014</a:t>
            </a:fld>
            <a:endParaRPr lang="en-US"/>
          </a:p>
        </p:txBody>
      </p:sp>
      <p:sp>
        <p:nvSpPr>
          <p:cNvPr id="5" name="Footer Placeholder 4"/>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2244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8CAA2F-869C-433B-90E8-E006C90DEB64}" type="datetime1">
              <a:rPr lang="en-US" smtClean="0"/>
              <a:t>6/16/2014</a:t>
            </a:fld>
            <a:endParaRPr lang="en-US"/>
          </a:p>
        </p:txBody>
      </p:sp>
      <p:sp>
        <p:nvSpPr>
          <p:cNvPr id="5" name="Footer Placeholder 4"/>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36299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4B308F-F213-463C-BB5F-55C25274ADD5}" type="datetime1">
              <a:rPr lang="en-US" smtClean="0"/>
              <a:t>6/16/2014</a:t>
            </a:fld>
            <a:endParaRPr lang="en-US"/>
          </a:p>
        </p:txBody>
      </p:sp>
      <p:sp>
        <p:nvSpPr>
          <p:cNvPr id="6" name="Footer Placeholder 5"/>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6122087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5E547F-2A34-4B7E-A7F9-EAC39486F102}" type="datetime1">
              <a:rPr lang="en-US" smtClean="0"/>
              <a:t>6/16/2014</a:t>
            </a:fld>
            <a:endParaRPr lang="en-US"/>
          </a:p>
        </p:txBody>
      </p:sp>
      <p:sp>
        <p:nvSpPr>
          <p:cNvPr id="8" name="Footer Placeholder 7"/>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18220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a:xfrm rot="5400000">
            <a:off x="10044807" y="1790701"/>
            <a:ext cx="990599" cy="304799"/>
          </a:xfrm>
        </p:spPr>
        <p:txBody>
          <a:bodyPr/>
          <a:lstStyle/>
          <a:p>
            <a:fld id="{7F2801BF-A667-4BB5-BD6F-84E414016551}" type="datetime1">
              <a:rPr lang="en-US" smtClean="0"/>
              <a:t>6/16/2014</a:t>
            </a:fld>
            <a:endParaRPr lang="en-US"/>
          </a:p>
        </p:txBody>
      </p:sp>
      <p:sp>
        <p:nvSpPr>
          <p:cNvPr id="5" name="Footer Placeholder 3"/>
          <p:cNvSpPr>
            <a:spLocks noGrp="1"/>
          </p:cNvSpPr>
          <p:nvPr>
            <p:ph type="ftr" sz="quarter" idx="11"/>
          </p:nvPr>
        </p:nvSpPr>
        <p:spPr>
          <a:xfrm rot="5400000">
            <a:off x="8307991" y="3758046"/>
            <a:ext cx="4925294" cy="304801"/>
          </a:xfrm>
        </p:spPr>
        <p:txBody>
          <a:bodyPr/>
          <a:lstStyle/>
          <a:p>
            <a:r>
              <a:rPr lang="en-US" smtClean="0"/>
              <a:t>Module ? | Split Brain Patients and Hemispheric Specialization | ©2014, Dr. A. Geliebter &amp; Dr. B. Rumain, Touro College &amp; University System</a:t>
            </a:r>
            <a:endParaRPr lang="en-US"/>
          </a:p>
        </p:txBody>
      </p:sp>
      <p:sp>
        <p:nvSpPr>
          <p:cNvPr id="6" name="Slide Number Placeholder 4"/>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3591231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90315BC-E757-4C80-9580-3170E77F8B8C}" type="datetime1">
              <a:rPr lang="en-US" smtClean="0"/>
              <a:t>6/16/2014</a:t>
            </a:fld>
            <a:endParaRPr lang="en-US"/>
          </a:p>
        </p:txBody>
      </p:sp>
      <p:sp>
        <p:nvSpPr>
          <p:cNvPr id="5" name="Footer Placeholder 2"/>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6" name="Slide Number Placeholder 3"/>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5153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CBD3AEFA-E99C-4BB2-BDDB-573281C658B3}" type="datetime1">
              <a:rPr lang="en-US" smtClean="0"/>
              <a:t>6/16/2014</a:t>
            </a:fld>
            <a:endParaRPr lang="en-US"/>
          </a:p>
        </p:txBody>
      </p:sp>
      <p:sp>
        <p:nvSpPr>
          <p:cNvPr id="5" name="Footer Placeholder 5"/>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6"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75798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2C5C0A-F18D-41E2-9634-CBD7D0A6536A}" type="datetime1">
              <a:rPr lang="en-US" smtClean="0"/>
              <a:t>6/16/2014</a:t>
            </a:fld>
            <a:endParaRPr lang="en-US"/>
          </a:p>
        </p:txBody>
      </p:sp>
      <p:sp>
        <p:nvSpPr>
          <p:cNvPr id="6" name="Footer Placeholder 5"/>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6908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83000">
              <a:schemeClr val="accent5">
                <a:lumMod val="75000"/>
              </a:schemeClr>
            </a:gs>
            <a:gs pos="100000">
              <a:schemeClr val="accent5">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13" name="Oval 12"/>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39788" y="2895600"/>
            <a:ext cx="2362200" cy="2362200"/>
          </a:xfrm>
          <a:prstGeom prst="ellipse">
            <a:avLst/>
          </a:prstGeom>
          <a:gradFill flip="none" rotWithShape="1">
            <a:gsLst>
              <a:gs pos="0">
                <a:schemeClr val="accent1">
                  <a:lumMod val="60000"/>
                  <a:lumOff val="40000"/>
                  <a:alpha val="8000"/>
                </a:schemeClr>
              </a:gs>
              <a:gs pos="71000">
                <a:schemeClr val="bg2">
                  <a:lumMod val="60000"/>
                  <a:lumOff val="40000"/>
                  <a:alpha val="0"/>
                </a:schemeClr>
              </a:gs>
              <a:gs pos="36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99941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860901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605683E-E945-4A9E-B083-A90D1077B37A}" type="datetime1">
              <a:rPr lang="en-US" smtClean="0"/>
              <a:t>6/16/2014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Module ? | Split Brain Patients and Hemispheric Specialization | ©2014, Dr. A. Geliebter &amp; Dr. B. Rumain, Touro College &amp; University System</a:t>
            </a:r>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A875541-8164-4CC7-9F2F-6F0C49BB858D}" type="slidenum">
              <a:rPr lang="en-US" smtClean="0"/>
              <a:t>‹#›</a:t>
            </a:fld>
            <a:endParaRPr lang="en-US"/>
          </a:p>
        </p:txBody>
      </p:sp>
    </p:spTree>
    <p:extLst>
      <p:ext uri="{BB962C8B-B14F-4D97-AF65-F5344CB8AC3E}">
        <p14:creationId xmlns:p14="http://schemas.microsoft.com/office/powerpoint/2010/main" val="1563467285"/>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iming>
    <p:tnLst>
      <p:par>
        <p:cTn id="1" dur="indefinite" restart="never" nodeType="tmRoot"/>
      </p:par>
    </p:tnLst>
  </p:timing>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nobelprize.org/educational/medicine/split-brain/" TargetMode="Externa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853911"/>
            <a:ext cx="8825658" cy="3329581"/>
          </a:xfrm>
        </p:spPr>
        <p:txBody>
          <a:bodyPr/>
          <a:lstStyle/>
          <a:p>
            <a:r>
              <a:rPr lang="en-US" dirty="0" smtClean="0"/>
              <a:t>Split-Brain Patients and Hemispheric Specialization</a:t>
            </a:r>
            <a:endParaRPr lang="en-US" dirty="0"/>
          </a:p>
        </p:txBody>
      </p:sp>
      <p:sp>
        <p:nvSpPr>
          <p:cNvPr id="3" name="Subtitle 2"/>
          <p:cNvSpPr>
            <a:spLocks noGrp="1"/>
          </p:cNvSpPr>
          <p:nvPr>
            <p:ph type="subTitle" idx="1"/>
          </p:nvPr>
        </p:nvSpPr>
        <p:spPr>
          <a:xfrm>
            <a:off x="1154955" y="4777380"/>
            <a:ext cx="10270332" cy="1453738"/>
          </a:xfrm>
        </p:spPr>
        <p:txBody>
          <a:bodyPr>
            <a:normAutofit/>
          </a:bodyPr>
          <a:lstStyle/>
          <a:p>
            <a:r>
              <a:rPr lang="en-US" sz="3500" b="1" dirty="0" smtClean="0"/>
              <a:t>Module 16| </a:t>
            </a:r>
            <a:r>
              <a:rPr lang="en-US" sz="3500" b="1" dirty="0"/>
              <a:t>Experimental </a:t>
            </a:r>
            <a:r>
              <a:rPr lang="en-US" sz="3500" b="1" dirty="0" smtClean="0"/>
              <a:t>psychology guided-inquiry </a:t>
            </a:r>
            <a:r>
              <a:rPr lang="en-US" sz="3500" b="1" dirty="0"/>
              <a:t>learning</a:t>
            </a:r>
          </a:p>
          <a:p>
            <a:endParaRPr lang="en-US" dirty="0"/>
          </a:p>
        </p:txBody>
      </p:sp>
      <p:sp>
        <p:nvSpPr>
          <p:cNvPr id="4" name="Slide Number Placeholder 3"/>
          <p:cNvSpPr>
            <a:spLocks noGrp="1"/>
          </p:cNvSpPr>
          <p:nvPr>
            <p:ph type="sldNum" sz="quarter" idx="12"/>
          </p:nvPr>
        </p:nvSpPr>
        <p:spPr/>
        <p:txBody>
          <a:bodyPr/>
          <a:lstStyle/>
          <a:p>
            <a:fld id="{BA875541-8164-4CC7-9F2F-6F0C49BB858D}" type="slidenum">
              <a:rPr lang="en-US" smtClean="0"/>
              <a:t>1</a:t>
            </a:fld>
            <a:endParaRPr lang="en-US"/>
          </a:p>
        </p:txBody>
      </p:sp>
      <p:sp>
        <p:nvSpPr>
          <p:cNvPr id="5" name="Footer Placeholder 4"/>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dirty="0"/>
          </a:p>
        </p:txBody>
      </p:sp>
    </p:spTree>
    <p:extLst>
      <p:ext uri="{BB962C8B-B14F-4D97-AF65-F5344CB8AC3E}">
        <p14:creationId xmlns:p14="http://schemas.microsoft.com/office/powerpoint/2010/main" val="400544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5910375"/>
          </a:xfrm>
        </p:spPr>
        <p:txBody>
          <a:bodyPr/>
          <a:lstStyle/>
          <a:p>
            <a:r>
              <a:rPr lang="en-US" b="1" dirty="0" smtClean="0">
                <a:solidFill>
                  <a:srgbClr val="FFC000"/>
                </a:solidFill>
              </a:rPr>
              <a:t>Correct </a:t>
            </a:r>
            <a:r>
              <a:rPr lang="en-US" b="1" dirty="0">
                <a:solidFill>
                  <a:srgbClr val="FFC000"/>
                </a:solidFill>
              </a:rPr>
              <a:t>answer: </a:t>
            </a:r>
            <a:r>
              <a:rPr lang="en-US" dirty="0" smtClean="0"/>
              <a:t/>
            </a:r>
            <a:br>
              <a:rPr lang="en-US" dirty="0" smtClean="0"/>
            </a:br>
            <a:r>
              <a:rPr lang="en-US" dirty="0" smtClean="0"/>
              <a:t>When </a:t>
            </a:r>
            <a:r>
              <a:rPr lang="en-US" dirty="0"/>
              <a:t>an object is flashed in the left visual field, it goes to the right </a:t>
            </a:r>
            <a:br>
              <a:rPr lang="en-US" dirty="0"/>
            </a:br>
            <a:r>
              <a:rPr lang="en-US" dirty="0"/>
              <a:t>hemisphere. </a:t>
            </a:r>
            <a:r>
              <a:rPr lang="en-US" dirty="0" smtClean="0"/>
              <a:t> Mr</a:t>
            </a:r>
            <a:r>
              <a:rPr lang="en-US" dirty="0"/>
              <a:t>. SB reports that he doesn't see anything</a:t>
            </a:r>
            <a:r>
              <a:rPr lang="en-US" dirty="0" smtClean="0"/>
              <a:t>.</a:t>
            </a:r>
            <a:endParaRPr lang="en-US" dirty="0"/>
          </a:p>
        </p:txBody>
      </p:sp>
      <p:sp>
        <p:nvSpPr>
          <p:cNvPr id="3" name="Footer Placeholder 2"/>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4" name="Slide Number Placeholder 3"/>
          <p:cNvSpPr>
            <a:spLocks noGrp="1"/>
          </p:cNvSpPr>
          <p:nvPr>
            <p:ph type="sldNum" sz="quarter" idx="12"/>
          </p:nvPr>
        </p:nvSpPr>
        <p:spPr/>
        <p:txBody>
          <a:bodyPr/>
          <a:lstStyle/>
          <a:p>
            <a:fld id="{BA875541-8164-4CC7-9F2F-6F0C49BB858D}" type="slidenum">
              <a:rPr lang="en-US" smtClean="0"/>
              <a:t>10</a:t>
            </a:fld>
            <a:endParaRPr lang="en-US"/>
          </a:p>
        </p:txBody>
      </p:sp>
    </p:spTree>
    <p:extLst>
      <p:ext uri="{BB962C8B-B14F-4D97-AF65-F5344CB8AC3E}">
        <p14:creationId xmlns:p14="http://schemas.microsoft.com/office/powerpoint/2010/main" val="168363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919802"/>
          </a:xfrm>
        </p:spPr>
        <p:txBody>
          <a:bodyPr/>
          <a:lstStyle/>
          <a:p>
            <a:r>
              <a:rPr lang="en-US" dirty="0"/>
              <a:t>Go to the place in the Game where it says, </a:t>
            </a:r>
            <a:r>
              <a:rPr lang="en-US" b="1" dirty="0">
                <a:solidFill>
                  <a:srgbClr val="FFC000"/>
                </a:solidFill>
              </a:rPr>
              <a:t>"Have a Coffee Break"</a:t>
            </a:r>
            <a:r>
              <a:rPr lang="en-US" dirty="0"/>
              <a:t> and then answer </a:t>
            </a:r>
            <a:br>
              <a:rPr lang="en-US" dirty="0"/>
            </a:br>
            <a:r>
              <a:rPr lang="en-US" b="1" dirty="0">
                <a:solidFill>
                  <a:srgbClr val="FFC000"/>
                </a:solidFill>
              </a:rPr>
              <a:t>Question#3</a:t>
            </a:r>
            <a:r>
              <a:rPr lang="en-US" dirty="0"/>
              <a:t>.</a:t>
            </a:r>
          </a:p>
        </p:txBody>
      </p:sp>
      <p:sp>
        <p:nvSpPr>
          <p:cNvPr id="3" name="Footer Placeholder 2"/>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4" name="Slide Number Placeholder 3"/>
          <p:cNvSpPr>
            <a:spLocks noGrp="1"/>
          </p:cNvSpPr>
          <p:nvPr>
            <p:ph type="sldNum" sz="quarter" idx="12"/>
          </p:nvPr>
        </p:nvSpPr>
        <p:spPr/>
        <p:txBody>
          <a:bodyPr/>
          <a:lstStyle/>
          <a:p>
            <a:fld id="{BA875541-8164-4CC7-9F2F-6F0C49BB858D}" type="slidenum">
              <a:rPr lang="en-US" smtClean="0"/>
              <a:t>11</a:t>
            </a:fld>
            <a:endParaRPr lang="en-US"/>
          </a:p>
        </p:txBody>
      </p:sp>
    </p:spTree>
    <p:extLst>
      <p:ext uri="{BB962C8B-B14F-4D97-AF65-F5344CB8AC3E}">
        <p14:creationId xmlns:p14="http://schemas.microsoft.com/office/powerpoint/2010/main" val="407460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4025014"/>
          </a:xfrm>
        </p:spPr>
        <p:txBody>
          <a:bodyPr/>
          <a:lstStyle/>
          <a:p>
            <a:r>
              <a:rPr lang="en-US" b="1" dirty="0">
                <a:solidFill>
                  <a:srgbClr val="FFC000"/>
                </a:solidFill>
              </a:rPr>
              <a:t>Question 3:</a:t>
            </a:r>
            <a:r>
              <a:rPr lang="en-US" dirty="0"/>
              <a:t> </a:t>
            </a:r>
            <a:r>
              <a:rPr lang="en-US" dirty="0" smtClean="0"/>
              <a:t/>
            </a:r>
            <a:br>
              <a:rPr lang="en-US" dirty="0" smtClean="0"/>
            </a:br>
            <a:r>
              <a:rPr lang="en-US" dirty="0" smtClean="0"/>
              <a:t>Formulate </a:t>
            </a:r>
            <a:r>
              <a:rPr lang="en-US" dirty="0"/>
              <a:t>a hypothesis to explain these results, namely, why doesn't </a:t>
            </a:r>
            <a:r>
              <a:rPr lang="en-US" dirty="0" smtClean="0"/>
              <a:t>the </a:t>
            </a:r>
            <a:r>
              <a:rPr lang="en-US" dirty="0"/>
              <a:t>right hemisphere report what it sees when </a:t>
            </a:r>
            <a:r>
              <a:rPr lang="en-US" dirty="0" smtClean="0"/>
              <a:t>an object </a:t>
            </a:r>
            <a:r>
              <a:rPr lang="en-US" dirty="0"/>
              <a:t>is flashed in the left visual </a:t>
            </a:r>
            <a:r>
              <a:rPr lang="en-US" dirty="0" smtClean="0"/>
              <a:t>field</a:t>
            </a:r>
            <a:r>
              <a:rPr lang="en-US" dirty="0"/>
              <a:t>? </a:t>
            </a:r>
            <a:br>
              <a:rPr lang="en-US" dirty="0"/>
            </a:br>
            <a:endParaRPr lang="en-US" sz="2400" dirty="0"/>
          </a:p>
        </p:txBody>
      </p:sp>
      <p:sp>
        <p:nvSpPr>
          <p:cNvPr id="3" name="Footer Placeholder 2"/>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4" name="Slide Number Placeholder 3"/>
          <p:cNvSpPr>
            <a:spLocks noGrp="1"/>
          </p:cNvSpPr>
          <p:nvPr>
            <p:ph type="sldNum" sz="quarter" idx="12"/>
          </p:nvPr>
        </p:nvSpPr>
        <p:spPr/>
        <p:txBody>
          <a:bodyPr/>
          <a:lstStyle/>
          <a:p>
            <a:fld id="{BA875541-8164-4CC7-9F2F-6F0C49BB858D}" type="slidenum">
              <a:rPr lang="en-US" smtClean="0"/>
              <a:t>12</a:t>
            </a:fld>
            <a:endParaRPr lang="en-US"/>
          </a:p>
        </p:txBody>
      </p:sp>
      <p:sp>
        <p:nvSpPr>
          <p:cNvPr id="6" name="Content Placeholder 3"/>
          <p:cNvSpPr txBox="1">
            <a:spLocks/>
          </p:cNvSpPr>
          <p:nvPr/>
        </p:nvSpPr>
        <p:spPr>
          <a:xfrm>
            <a:off x="2045616" y="4609710"/>
            <a:ext cx="8005218" cy="20927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dirty="0" smtClean="0"/>
              <a:t>Remember </a:t>
            </a:r>
            <a:r>
              <a:rPr lang="en-US" dirty="0"/>
              <a:t>Mr. SR's corpus callosum has been severed, so the two hemispheres can't communicate anymore: the right hemisphere doesn't know what the left hemisphere sees and the felt hemisphere doesn't know what the right hemisphere sees. </a:t>
            </a:r>
            <a:endParaRPr lang="en-US" dirty="0" smtClean="0"/>
          </a:p>
          <a:p>
            <a:r>
              <a:rPr lang="en-US" dirty="0"/>
              <a:t>Each learning team should take its time to share </a:t>
            </a:r>
            <a:r>
              <a:rPr lang="en-US" dirty="0" smtClean="0"/>
              <a:t>its thoughts and </a:t>
            </a:r>
            <a:r>
              <a:rPr lang="en-US" dirty="0"/>
              <a:t>generate some hypotheses</a:t>
            </a:r>
            <a:r>
              <a:rPr lang="en-US" dirty="0" smtClean="0"/>
              <a:t>.</a:t>
            </a:r>
            <a:endParaRPr lang="en-US" b="1" dirty="0"/>
          </a:p>
          <a:p>
            <a:endParaRPr lang="en-US" dirty="0"/>
          </a:p>
        </p:txBody>
      </p:sp>
    </p:spTree>
    <p:extLst>
      <p:ext uri="{BB962C8B-B14F-4D97-AF65-F5344CB8AC3E}">
        <p14:creationId xmlns:p14="http://schemas.microsoft.com/office/powerpoint/2010/main" val="224751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W</a:t>
            </a:r>
            <a:r>
              <a:rPr lang="en-US" b="1" dirty="0" smtClean="0">
                <a:solidFill>
                  <a:srgbClr val="FFC000"/>
                </a:solidFill>
              </a:rPr>
              <a:t>hat </a:t>
            </a:r>
            <a:r>
              <a:rPr lang="en-US" b="1" dirty="0">
                <a:solidFill>
                  <a:srgbClr val="FFC000"/>
                </a:solidFill>
              </a:rPr>
              <a:t>hypotheses </a:t>
            </a:r>
            <a:r>
              <a:rPr lang="en-US" b="1" dirty="0" smtClean="0">
                <a:solidFill>
                  <a:srgbClr val="FFC000"/>
                </a:solidFill>
              </a:rPr>
              <a:t>have you formulated?</a:t>
            </a:r>
            <a:endParaRPr lang="en-US" b="1" dirty="0">
              <a:solidFill>
                <a:srgbClr val="FFC000"/>
              </a:solidFill>
            </a:endParaRPr>
          </a:p>
        </p:txBody>
      </p:sp>
      <p:sp>
        <p:nvSpPr>
          <p:cNvPr id="3" name="Content Placeholder 2"/>
          <p:cNvSpPr>
            <a:spLocks noGrp="1"/>
          </p:cNvSpPr>
          <p:nvPr>
            <p:ph idx="1"/>
          </p:nvPr>
        </p:nvSpPr>
        <p:spPr>
          <a:xfrm>
            <a:off x="1103312" y="1939794"/>
            <a:ext cx="8946541" cy="4300749"/>
          </a:xfrm>
        </p:spPr>
        <p:txBody>
          <a:bodyPr>
            <a:normAutofit/>
          </a:bodyPr>
          <a:lstStyle/>
          <a:p>
            <a:pPr marL="0" indent="0">
              <a:buNone/>
            </a:pPr>
            <a:r>
              <a:rPr lang="en-US" sz="2400" b="1" dirty="0"/>
              <a:t>Basically, </a:t>
            </a:r>
            <a:r>
              <a:rPr lang="en-US" sz="2400" b="1" dirty="0" smtClean="0"/>
              <a:t>you should </a:t>
            </a:r>
            <a:r>
              <a:rPr lang="en-US" sz="2400" b="1" dirty="0"/>
              <a:t>come up </a:t>
            </a:r>
            <a:r>
              <a:rPr lang="en-US" sz="2400" b="1" dirty="0" smtClean="0"/>
              <a:t>with </a:t>
            </a:r>
            <a:r>
              <a:rPr lang="en-US" sz="2400" b="1" dirty="0"/>
              <a:t>the following two </a:t>
            </a:r>
            <a:r>
              <a:rPr lang="en-US" sz="2400" b="1" dirty="0" smtClean="0"/>
              <a:t>possibilities:</a:t>
            </a:r>
          </a:p>
          <a:p>
            <a:pPr marL="457200" indent="-457200">
              <a:buFont typeface="+mj-lt"/>
              <a:buAutoNum type="arabicParenR"/>
            </a:pPr>
            <a:r>
              <a:rPr lang="en-US" sz="2400" dirty="0"/>
              <a:t>Something is </a:t>
            </a:r>
            <a:r>
              <a:rPr lang="en-US" sz="2400" dirty="0" smtClean="0"/>
              <a:t>wrong </a:t>
            </a:r>
            <a:r>
              <a:rPr lang="en-US" sz="2400" dirty="0"/>
              <a:t>with Mr. SB's right hemisphere, perhaps as a result of the </a:t>
            </a:r>
            <a:r>
              <a:rPr lang="en-US" sz="2400" dirty="0" smtClean="0"/>
              <a:t>surgery</a:t>
            </a:r>
            <a:r>
              <a:rPr lang="en-US" sz="2400" dirty="0"/>
              <a:t>. He has suffered some injury to his right hemisphere during the split brain </a:t>
            </a:r>
            <a:r>
              <a:rPr lang="en-US" sz="2400" dirty="0" smtClean="0"/>
              <a:t>operation </a:t>
            </a:r>
            <a:r>
              <a:rPr lang="en-US" sz="2400" dirty="0"/>
              <a:t>and doesn't know what is in the left visual field</a:t>
            </a:r>
            <a:r>
              <a:rPr lang="en-US" sz="2400" dirty="0" smtClean="0"/>
              <a:t>.</a:t>
            </a:r>
          </a:p>
          <a:p>
            <a:pPr marL="457200" indent="-457200">
              <a:buFont typeface="+mj-lt"/>
              <a:buAutoNum type="arabicParenR"/>
            </a:pPr>
            <a:r>
              <a:rPr lang="en-US" sz="2400" dirty="0"/>
              <a:t>Mr. SB knows what he saw but </a:t>
            </a:r>
            <a:r>
              <a:rPr lang="en-US" sz="2400" dirty="0" smtClean="0"/>
              <a:t>he </a:t>
            </a:r>
            <a:r>
              <a:rPr lang="en-US" sz="2400" dirty="0"/>
              <a:t>just can't name it because the left </a:t>
            </a:r>
            <a:r>
              <a:rPr lang="en-US" sz="2400" dirty="0" smtClean="0"/>
              <a:t>hemisphere </a:t>
            </a:r>
            <a:r>
              <a:rPr lang="en-US" sz="2400" dirty="0"/>
              <a:t>is the language </a:t>
            </a:r>
            <a:r>
              <a:rPr lang="en-US" sz="2400" dirty="0" smtClean="0"/>
              <a:t>center, not the right hemisphere.</a:t>
            </a:r>
            <a:endParaRPr lang="en-US" sz="2400" dirty="0"/>
          </a:p>
        </p:txBody>
      </p:sp>
      <p:sp>
        <p:nvSpPr>
          <p:cNvPr id="4" name="Footer Placeholder 3"/>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5" name="Slide Number Placeholder 4"/>
          <p:cNvSpPr>
            <a:spLocks noGrp="1"/>
          </p:cNvSpPr>
          <p:nvPr>
            <p:ph type="sldNum" sz="quarter" idx="12"/>
          </p:nvPr>
        </p:nvSpPr>
        <p:spPr/>
        <p:txBody>
          <a:bodyPr/>
          <a:lstStyle/>
          <a:p>
            <a:fld id="{BA875541-8164-4CC7-9F2F-6F0C49BB858D}" type="slidenum">
              <a:rPr lang="en-US" smtClean="0"/>
              <a:t>13</a:t>
            </a:fld>
            <a:endParaRPr lang="en-US"/>
          </a:p>
        </p:txBody>
      </p:sp>
    </p:spTree>
    <p:extLst>
      <p:ext uri="{BB962C8B-B14F-4D97-AF65-F5344CB8AC3E}">
        <p14:creationId xmlns:p14="http://schemas.microsoft.com/office/powerpoint/2010/main" val="331296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93278"/>
          </a:xfrm>
        </p:spPr>
        <p:txBody>
          <a:bodyPr/>
          <a:lstStyle/>
          <a:p>
            <a:r>
              <a:rPr lang="en-US" b="1" dirty="0" smtClean="0">
                <a:solidFill>
                  <a:srgbClr val="FFC000"/>
                </a:solidFill>
              </a:rPr>
              <a:t>Do the scientists obtain the grant?</a:t>
            </a:r>
            <a:endParaRPr lang="en-US" b="1" dirty="0">
              <a:solidFill>
                <a:srgbClr val="FFC000"/>
              </a:solidFill>
            </a:endParaRPr>
          </a:p>
        </p:txBody>
      </p:sp>
      <p:sp>
        <p:nvSpPr>
          <p:cNvPr id="3" name="Content Placeholder 2"/>
          <p:cNvSpPr>
            <a:spLocks noGrp="1"/>
          </p:cNvSpPr>
          <p:nvPr>
            <p:ph idx="1"/>
          </p:nvPr>
        </p:nvSpPr>
        <p:spPr>
          <a:xfrm>
            <a:off x="1103312" y="1725106"/>
            <a:ext cx="8946541" cy="4523294"/>
          </a:xfrm>
        </p:spPr>
        <p:txBody>
          <a:bodyPr>
            <a:normAutofit/>
          </a:bodyPr>
          <a:lstStyle/>
          <a:p>
            <a:r>
              <a:rPr lang="en-US" sz="2800" dirty="0"/>
              <a:t>Now, go back in the Game to where it says "Have a Coffee Break" and note how the two scientists talk about the results. Correct any mistakes in the scientists' report before they submit their grant proposal to further study Mr. SB. </a:t>
            </a:r>
          </a:p>
          <a:p>
            <a:r>
              <a:rPr lang="en-US" sz="2800" dirty="0"/>
              <a:t>After you finish correcting the report, continue with the Game to see if the scientists obtain the grant. </a:t>
            </a:r>
          </a:p>
        </p:txBody>
      </p:sp>
      <p:sp>
        <p:nvSpPr>
          <p:cNvPr id="4" name="Footer Placeholder 3"/>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5" name="Slide Number Placeholder 4"/>
          <p:cNvSpPr>
            <a:spLocks noGrp="1"/>
          </p:cNvSpPr>
          <p:nvPr>
            <p:ph type="sldNum" sz="quarter" idx="12"/>
          </p:nvPr>
        </p:nvSpPr>
        <p:spPr/>
        <p:txBody>
          <a:bodyPr/>
          <a:lstStyle/>
          <a:p>
            <a:fld id="{BA875541-8164-4CC7-9F2F-6F0C49BB858D}" type="slidenum">
              <a:rPr lang="en-US" smtClean="0"/>
              <a:t>14</a:t>
            </a:fld>
            <a:endParaRPr lang="en-US"/>
          </a:p>
        </p:txBody>
      </p:sp>
    </p:spTree>
    <p:extLst>
      <p:ext uri="{BB962C8B-B14F-4D97-AF65-F5344CB8AC3E}">
        <p14:creationId xmlns:p14="http://schemas.microsoft.com/office/powerpoint/2010/main" val="177300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95082"/>
          </a:xfrm>
        </p:spPr>
        <p:txBody>
          <a:bodyPr/>
          <a:lstStyle/>
          <a:p>
            <a:r>
              <a:rPr lang="en-US" b="1" dirty="0" smtClean="0">
                <a:solidFill>
                  <a:srgbClr val="FFC000"/>
                </a:solidFill>
              </a:rPr>
              <a:t>They do obtain the grant!</a:t>
            </a:r>
            <a:endParaRPr lang="en-US" b="1" dirty="0">
              <a:solidFill>
                <a:srgbClr val="FFC000"/>
              </a:solidFill>
            </a:endParaRPr>
          </a:p>
        </p:txBody>
      </p:sp>
      <p:sp>
        <p:nvSpPr>
          <p:cNvPr id="3" name="Content Placeholder 2"/>
          <p:cNvSpPr>
            <a:spLocks noGrp="1"/>
          </p:cNvSpPr>
          <p:nvPr>
            <p:ph idx="1"/>
          </p:nvPr>
        </p:nvSpPr>
        <p:spPr>
          <a:xfrm>
            <a:off x="1103312" y="1574276"/>
            <a:ext cx="8946541" cy="2479250"/>
          </a:xfrm>
        </p:spPr>
        <p:txBody>
          <a:bodyPr>
            <a:noAutofit/>
          </a:bodyPr>
          <a:lstStyle/>
          <a:p>
            <a:r>
              <a:rPr lang="en-US" sz="2800" dirty="0" smtClean="0"/>
              <a:t>Now go </a:t>
            </a:r>
            <a:r>
              <a:rPr lang="en-US" sz="2800" dirty="0"/>
              <a:t>up to the point where it says </a:t>
            </a:r>
            <a:r>
              <a:rPr lang="en-US" sz="2800" b="1" dirty="0">
                <a:solidFill>
                  <a:srgbClr val="FFC000"/>
                </a:solidFill>
              </a:rPr>
              <a:t>"Continue </a:t>
            </a:r>
            <a:r>
              <a:rPr lang="en-US" sz="2800" b="1" dirty="0" smtClean="0">
                <a:solidFill>
                  <a:srgbClr val="FFC000"/>
                </a:solidFill>
              </a:rPr>
              <a:t>Experimenting</a:t>
            </a:r>
            <a:r>
              <a:rPr lang="en-US" sz="2800" b="1" dirty="0">
                <a:solidFill>
                  <a:srgbClr val="FFC000"/>
                </a:solidFill>
              </a:rPr>
              <a:t>" </a:t>
            </a:r>
            <a:endParaRPr lang="en-US" sz="2800" dirty="0"/>
          </a:p>
          <a:p>
            <a:r>
              <a:rPr lang="en-US" sz="2800" dirty="0" smtClean="0"/>
              <a:t>Then </a:t>
            </a:r>
            <a:r>
              <a:rPr lang="en-US" sz="2800" dirty="0"/>
              <a:t>have them do </a:t>
            </a:r>
            <a:r>
              <a:rPr lang="en-US" sz="2800" b="1" dirty="0">
                <a:solidFill>
                  <a:srgbClr val="FFC000"/>
                </a:solidFill>
              </a:rPr>
              <a:t>Question #</a:t>
            </a:r>
            <a:r>
              <a:rPr lang="en-US" sz="2800" b="1" dirty="0" smtClean="0">
                <a:solidFill>
                  <a:srgbClr val="FFC000"/>
                </a:solidFill>
              </a:rPr>
              <a:t>4 (on the next slide)</a:t>
            </a:r>
            <a:r>
              <a:rPr lang="en-US" sz="2800" dirty="0" smtClean="0"/>
              <a:t> </a:t>
            </a:r>
            <a:r>
              <a:rPr lang="en-US" sz="2800" dirty="0"/>
              <a:t>which asks them to design the </a:t>
            </a:r>
            <a:r>
              <a:rPr lang="en-US" sz="2800" dirty="0" smtClean="0"/>
              <a:t>experiment</a:t>
            </a:r>
            <a:r>
              <a:rPr lang="en-US" sz="2800" dirty="0"/>
              <a:t>.</a:t>
            </a:r>
          </a:p>
        </p:txBody>
      </p:sp>
      <p:sp>
        <p:nvSpPr>
          <p:cNvPr id="4" name="Footer Placeholder 3"/>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5" name="Slide Number Placeholder 4"/>
          <p:cNvSpPr>
            <a:spLocks noGrp="1"/>
          </p:cNvSpPr>
          <p:nvPr>
            <p:ph type="sldNum" sz="quarter" idx="12"/>
          </p:nvPr>
        </p:nvSpPr>
        <p:spPr/>
        <p:txBody>
          <a:bodyPr/>
          <a:lstStyle/>
          <a:p>
            <a:fld id="{BA875541-8164-4CC7-9F2F-6F0C49BB858D}" type="slidenum">
              <a:rPr lang="en-US" smtClean="0"/>
              <a:t>15</a:t>
            </a:fld>
            <a:endParaRPr lang="en-US"/>
          </a:p>
        </p:txBody>
      </p:sp>
    </p:spTree>
    <p:extLst>
      <p:ext uri="{BB962C8B-B14F-4D97-AF65-F5344CB8AC3E}">
        <p14:creationId xmlns:p14="http://schemas.microsoft.com/office/powerpoint/2010/main" val="30902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4326672"/>
          </a:xfrm>
        </p:spPr>
        <p:txBody>
          <a:bodyPr/>
          <a:lstStyle/>
          <a:p>
            <a:r>
              <a:rPr lang="en-US" b="1" dirty="0">
                <a:solidFill>
                  <a:srgbClr val="FFC000"/>
                </a:solidFill>
              </a:rPr>
              <a:t>Question 4</a:t>
            </a:r>
            <a:r>
              <a:rPr lang="en-US" b="1" dirty="0" smtClean="0">
                <a:solidFill>
                  <a:srgbClr val="FFC000"/>
                </a:solidFill>
              </a:rPr>
              <a:t>:</a:t>
            </a:r>
            <a:r>
              <a:rPr lang="en-US" dirty="0" smtClean="0"/>
              <a:t/>
            </a:r>
            <a:br>
              <a:rPr lang="en-US" dirty="0" smtClean="0"/>
            </a:br>
            <a:r>
              <a:rPr lang="en-US" dirty="0" smtClean="0"/>
              <a:t>Design </a:t>
            </a:r>
            <a:r>
              <a:rPr lang="en-US" dirty="0"/>
              <a:t>an experiment that would distinguish between these two </a:t>
            </a:r>
            <a:r>
              <a:rPr lang="en-US" dirty="0" smtClean="0"/>
              <a:t>possibilities.</a:t>
            </a:r>
            <a:endParaRPr lang="en-US" dirty="0"/>
          </a:p>
        </p:txBody>
      </p:sp>
      <p:sp>
        <p:nvSpPr>
          <p:cNvPr id="3" name="Footer Placeholder 2"/>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4" name="Slide Number Placeholder 3"/>
          <p:cNvSpPr>
            <a:spLocks noGrp="1"/>
          </p:cNvSpPr>
          <p:nvPr>
            <p:ph type="sldNum" sz="quarter" idx="12"/>
          </p:nvPr>
        </p:nvSpPr>
        <p:spPr/>
        <p:txBody>
          <a:bodyPr/>
          <a:lstStyle/>
          <a:p>
            <a:fld id="{BA875541-8164-4CC7-9F2F-6F0C49BB858D}" type="slidenum">
              <a:rPr lang="en-US" smtClean="0"/>
              <a:t>16</a:t>
            </a:fld>
            <a:endParaRPr lang="en-US"/>
          </a:p>
        </p:txBody>
      </p:sp>
    </p:spTree>
    <p:extLst>
      <p:ext uri="{BB962C8B-B14F-4D97-AF65-F5344CB8AC3E}">
        <p14:creationId xmlns:p14="http://schemas.microsoft.com/office/powerpoint/2010/main" val="201033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5561583"/>
          </a:xfrm>
        </p:spPr>
        <p:txBody>
          <a:bodyPr/>
          <a:lstStyle/>
          <a:p>
            <a:r>
              <a:rPr lang="en-US" b="1" dirty="0">
                <a:solidFill>
                  <a:srgbClr val="FFC000"/>
                </a:solidFill>
              </a:rPr>
              <a:t>Correct answer: </a:t>
            </a:r>
            <a:r>
              <a:rPr lang="en-US" dirty="0" smtClean="0"/>
              <a:t/>
            </a:r>
            <a:br>
              <a:rPr lang="en-US" dirty="0" smtClean="0"/>
            </a:br>
            <a:r>
              <a:rPr lang="en-US" dirty="0" smtClean="0"/>
              <a:t>Give </a:t>
            </a:r>
            <a:r>
              <a:rPr lang="en-US" dirty="0"/>
              <a:t>the </a:t>
            </a:r>
            <a:r>
              <a:rPr lang="en-US" dirty="0" smtClean="0"/>
              <a:t>Right Hemisphere (R.H.) </a:t>
            </a:r>
            <a:r>
              <a:rPr lang="en-US" dirty="0"/>
              <a:t>a non-language task to do and see if it can do it. </a:t>
            </a:r>
            <a:r>
              <a:rPr lang="en-US" dirty="0" smtClean="0"/>
              <a:t>If the R.H. </a:t>
            </a:r>
            <a:r>
              <a:rPr lang="en-US" dirty="0"/>
              <a:t>can, </a:t>
            </a:r>
            <a:r>
              <a:rPr lang="en-US" dirty="0" smtClean="0"/>
              <a:t>that </a:t>
            </a:r>
            <a:r>
              <a:rPr lang="en-US" dirty="0"/>
              <a:t>demonstrates it knows what picture is being flashed in the left visual field; it just </a:t>
            </a:r>
            <a:r>
              <a:rPr lang="en-US" dirty="0" smtClean="0"/>
              <a:t>can't </a:t>
            </a:r>
            <a:r>
              <a:rPr lang="en-US" dirty="0"/>
              <a:t>name it.</a:t>
            </a:r>
          </a:p>
        </p:txBody>
      </p:sp>
      <p:sp>
        <p:nvSpPr>
          <p:cNvPr id="3" name="Footer Placeholder 2"/>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4" name="Slide Number Placeholder 3"/>
          <p:cNvSpPr>
            <a:spLocks noGrp="1"/>
          </p:cNvSpPr>
          <p:nvPr>
            <p:ph type="sldNum" sz="quarter" idx="12"/>
          </p:nvPr>
        </p:nvSpPr>
        <p:spPr/>
        <p:txBody>
          <a:bodyPr/>
          <a:lstStyle/>
          <a:p>
            <a:fld id="{BA875541-8164-4CC7-9F2F-6F0C49BB858D}" type="slidenum">
              <a:rPr lang="en-US" smtClean="0"/>
              <a:t>17</a:t>
            </a:fld>
            <a:endParaRPr lang="en-US"/>
          </a:p>
        </p:txBody>
      </p:sp>
    </p:spTree>
    <p:extLst>
      <p:ext uri="{BB962C8B-B14F-4D97-AF65-F5344CB8AC3E}">
        <p14:creationId xmlns:p14="http://schemas.microsoft.com/office/powerpoint/2010/main" val="181544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5542729"/>
          </a:xfrm>
        </p:spPr>
        <p:txBody>
          <a:bodyPr/>
          <a:lstStyle/>
          <a:p>
            <a:r>
              <a:rPr lang="en-US" b="1" dirty="0">
                <a:solidFill>
                  <a:srgbClr val="FFC000"/>
                </a:solidFill>
              </a:rPr>
              <a:t>Question </a:t>
            </a:r>
            <a:r>
              <a:rPr lang="en-US" b="1" dirty="0" smtClean="0">
                <a:solidFill>
                  <a:srgbClr val="FFC000"/>
                </a:solidFill>
              </a:rPr>
              <a:t>5:</a:t>
            </a:r>
            <a:r>
              <a:rPr lang="en-US" dirty="0" smtClean="0"/>
              <a:t/>
            </a:r>
            <a:br>
              <a:rPr lang="en-US" dirty="0" smtClean="0"/>
            </a:br>
            <a:r>
              <a:rPr lang="en-US" dirty="0" smtClean="0"/>
              <a:t>What </a:t>
            </a:r>
            <a:r>
              <a:rPr lang="en-US" dirty="0"/>
              <a:t>sort of non-language task can you think of? </a:t>
            </a:r>
          </a:p>
        </p:txBody>
      </p:sp>
      <p:sp>
        <p:nvSpPr>
          <p:cNvPr id="3" name="Footer Placeholder 2"/>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4" name="Slide Number Placeholder 3"/>
          <p:cNvSpPr>
            <a:spLocks noGrp="1"/>
          </p:cNvSpPr>
          <p:nvPr>
            <p:ph type="sldNum" sz="quarter" idx="12"/>
          </p:nvPr>
        </p:nvSpPr>
        <p:spPr/>
        <p:txBody>
          <a:bodyPr/>
          <a:lstStyle/>
          <a:p>
            <a:fld id="{BA875541-8164-4CC7-9F2F-6F0C49BB858D}" type="slidenum">
              <a:rPr lang="en-US" smtClean="0"/>
              <a:t>18</a:t>
            </a:fld>
            <a:endParaRPr lang="en-US"/>
          </a:p>
        </p:txBody>
      </p:sp>
    </p:spTree>
    <p:extLst>
      <p:ext uri="{BB962C8B-B14F-4D97-AF65-F5344CB8AC3E}">
        <p14:creationId xmlns:p14="http://schemas.microsoft.com/office/powerpoint/2010/main" val="401934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966936"/>
          </a:xfrm>
        </p:spPr>
        <p:txBody>
          <a:bodyPr/>
          <a:lstStyle/>
          <a:p>
            <a:r>
              <a:rPr lang="en-US" b="1" dirty="0">
                <a:solidFill>
                  <a:srgbClr val="FFC000"/>
                </a:solidFill>
              </a:rPr>
              <a:t>Correct answer: </a:t>
            </a:r>
            <a:r>
              <a:rPr lang="en-US" dirty="0" smtClean="0"/>
              <a:t/>
            </a:r>
            <a:br>
              <a:rPr lang="en-US" dirty="0" smtClean="0"/>
            </a:br>
            <a:r>
              <a:rPr lang="en-US" dirty="0" smtClean="0"/>
              <a:t>Perhaps </a:t>
            </a:r>
            <a:r>
              <a:rPr lang="en-US" dirty="0"/>
              <a:t>give Mr. SB an array of objects in front of him and ask him to </a:t>
            </a:r>
            <a:r>
              <a:rPr lang="en-US" dirty="0" smtClean="0"/>
              <a:t>point </a:t>
            </a:r>
            <a:r>
              <a:rPr lang="en-US" dirty="0"/>
              <a:t>to the object that he sees flashed in his left visual field.</a:t>
            </a:r>
          </a:p>
        </p:txBody>
      </p:sp>
      <p:sp>
        <p:nvSpPr>
          <p:cNvPr id="3" name="Footer Placeholder 2"/>
          <p:cNvSpPr>
            <a:spLocks noGrp="1"/>
          </p:cNvSpPr>
          <p:nvPr>
            <p:ph type="ftr" sz="quarter" idx="11"/>
          </p:nvPr>
        </p:nvSpPr>
        <p:spPr/>
        <p:txBody>
          <a:bodyPr/>
          <a:lstStyle/>
          <a:p>
            <a:r>
              <a:rPr lang="en-US" dirty="0" smtClean="0"/>
              <a:t>Module ? | Split Brain Patients and Hemispheric Specialization | ©2014, Dr. A. </a:t>
            </a:r>
            <a:r>
              <a:rPr lang="en-US" dirty="0" err="1" smtClean="0"/>
              <a:t>Geliebter</a:t>
            </a:r>
            <a:r>
              <a:rPr lang="en-US" dirty="0" smtClean="0"/>
              <a:t> &amp; Dr. B. </a:t>
            </a:r>
            <a:r>
              <a:rPr lang="en-US" dirty="0" err="1" smtClean="0"/>
              <a:t>Rumain</a:t>
            </a:r>
            <a:r>
              <a:rPr lang="en-US" dirty="0" smtClean="0"/>
              <a:t>, </a:t>
            </a:r>
            <a:r>
              <a:rPr lang="en-US" dirty="0" err="1" smtClean="0"/>
              <a:t>Touro</a:t>
            </a:r>
            <a:r>
              <a:rPr lang="en-US" dirty="0" smtClean="0"/>
              <a:t> College &amp; University System</a:t>
            </a:r>
            <a:endParaRPr lang="en-US" dirty="0"/>
          </a:p>
        </p:txBody>
      </p:sp>
      <p:sp>
        <p:nvSpPr>
          <p:cNvPr id="4" name="Slide Number Placeholder 3"/>
          <p:cNvSpPr>
            <a:spLocks noGrp="1"/>
          </p:cNvSpPr>
          <p:nvPr>
            <p:ph type="sldNum" sz="quarter" idx="12"/>
          </p:nvPr>
        </p:nvSpPr>
        <p:spPr/>
        <p:txBody>
          <a:bodyPr/>
          <a:lstStyle/>
          <a:p>
            <a:fld id="{BA875541-8164-4CC7-9F2F-6F0C49BB858D}" type="slidenum">
              <a:rPr lang="en-US" smtClean="0"/>
              <a:t>19</a:t>
            </a:fld>
            <a:endParaRPr lang="en-US"/>
          </a:p>
        </p:txBody>
      </p:sp>
    </p:spTree>
    <p:extLst>
      <p:ext uri="{BB962C8B-B14F-4D97-AF65-F5344CB8AC3E}">
        <p14:creationId xmlns:p14="http://schemas.microsoft.com/office/powerpoint/2010/main" val="162401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72767"/>
          </a:xfrm>
        </p:spPr>
        <p:txBody>
          <a:bodyPr/>
          <a:lstStyle/>
          <a:p>
            <a:r>
              <a:rPr lang="en-US" b="1" dirty="0" smtClean="0">
                <a:solidFill>
                  <a:srgbClr val="FFC000"/>
                </a:solidFill>
              </a:rPr>
              <a:t>Motivation</a:t>
            </a:r>
            <a:endParaRPr lang="en-US" b="1" dirty="0">
              <a:solidFill>
                <a:srgbClr val="FFC000"/>
              </a:solidFill>
            </a:endParaRP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35668" y="1447800"/>
            <a:ext cx="4395787" cy="2255038"/>
          </a:xfrm>
        </p:spPr>
      </p:pic>
      <p:sp>
        <p:nvSpPr>
          <p:cNvPr id="7" name="Content Placeholder 6"/>
          <p:cNvSpPr>
            <a:spLocks noGrp="1"/>
          </p:cNvSpPr>
          <p:nvPr>
            <p:ph sz="half" idx="2"/>
          </p:nvPr>
        </p:nvSpPr>
        <p:spPr>
          <a:xfrm>
            <a:off x="5654493" y="3857822"/>
            <a:ext cx="4396341" cy="2410022"/>
          </a:xfrm>
        </p:spPr>
        <p:txBody>
          <a:bodyPr>
            <a:normAutofit/>
          </a:bodyPr>
          <a:lstStyle/>
          <a:p>
            <a:pPr marL="0" indent="0">
              <a:buNone/>
            </a:pPr>
            <a:r>
              <a:rPr lang="en-US" sz="2000" dirty="0"/>
              <a:t>Dr. Sperry started his investigations with cats and monkeys and then went on to study humans.</a:t>
            </a:r>
          </a:p>
          <a:p>
            <a:pPr marL="0" indent="0">
              <a:buNone/>
            </a:pPr>
            <a:r>
              <a:rPr lang="en-US" sz="2000" dirty="0" smtClean="0"/>
              <a:t>He </a:t>
            </a:r>
            <a:r>
              <a:rPr lang="en-US" sz="2000" dirty="0"/>
              <a:t>worked with "split-brain" </a:t>
            </a:r>
            <a:r>
              <a:rPr lang="en-US" sz="2000" dirty="0" smtClean="0"/>
              <a:t>patients </a:t>
            </a:r>
            <a:r>
              <a:rPr lang="en-US" sz="2000" dirty="0"/>
              <a:t>very much like Mr. Split Brainy, whom you will meet in the activity below. </a:t>
            </a:r>
          </a:p>
        </p:txBody>
      </p:sp>
      <p:sp>
        <p:nvSpPr>
          <p:cNvPr id="4" name="Footer Placeholder 3"/>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5" name="Slide Number Placeholder 4"/>
          <p:cNvSpPr>
            <a:spLocks noGrp="1"/>
          </p:cNvSpPr>
          <p:nvPr>
            <p:ph type="sldNum" sz="quarter" idx="12"/>
          </p:nvPr>
        </p:nvSpPr>
        <p:spPr/>
        <p:txBody>
          <a:bodyPr/>
          <a:lstStyle/>
          <a:p>
            <a:fld id="{BA875541-8164-4CC7-9F2F-6F0C49BB858D}" type="slidenum">
              <a:rPr lang="en-US" smtClean="0"/>
              <a:t>2</a:t>
            </a:fld>
            <a:endParaRPr lang="en-US"/>
          </a:p>
        </p:txBody>
      </p:sp>
      <p:sp>
        <p:nvSpPr>
          <p:cNvPr id="11" name="Content Placeholder 6"/>
          <p:cNvSpPr txBox="1">
            <a:spLocks/>
          </p:cNvSpPr>
          <p:nvPr/>
        </p:nvSpPr>
        <p:spPr>
          <a:xfrm>
            <a:off x="735114" y="3925154"/>
            <a:ext cx="4396341" cy="172289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a:lstStyle>
          <a:p>
            <a:endParaRPr lang="en-US"/>
          </a:p>
        </p:txBody>
      </p:sp>
      <p:sp>
        <p:nvSpPr>
          <p:cNvPr id="12" name="Rectangle 11"/>
          <p:cNvSpPr/>
          <p:nvPr/>
        </p:nvSpPr>
        <p:spPr>
          <a:xfrm>
            <a:off x="646111" y="3857822"/>
            <a:ext cx="4485344" cy="2246769"/>
          </a:xfrm>
          <a:prstGeom prst="rect">
            <a:avLst/>
          </a:prstGeom>
        </p:spPr>
        <p:txBody>
          <a:bodyPr wrap="square">
            <a:spAutoFit/>
          </a:bodyPr>
          <a:lstStyle/>
          <a:p>
            <a:r>
              <a:rPr lang="en-US" sz="2000" dirty="0">
                <a:latin typeface="+mj-lt"/>
                <a:ea typeface="Times New Roman" panose="02020603050405020304" pitchFamily="18" charset="0"/>
              </a:rPr>
              <a:t>Dr. Roger Sperry won the Nobel Prize in Physiology and Medicine in 1981. He </a:t>
            </a:r>
            <a:r>
              <a:rPr lang="en-US" sz="2000" dirty="0" smtClean="0">
                <a:latin typeface="+mj-lt"/>
                <a:ea typeface="Times New Roman" panose="02020603050405020304" pitchFamily="18" charset="0"/>
              </a:rPr>
              <a:t>received </a:t>
            </a:r>
            <a:r>
              <a:rPr lang="en-US" sz="2000" dirty="0">
                <a:latin typeface="+mj-lt"/>
                <a:ea typeface="Times New Roman" panose="02020603050405020304" pitchFamily="18" charset="0"/>
              </a:rPr>
              <a:t>this prize for work he carried out in </a:t>
            </a:r>
            <a:r>
              <a:rPr lang="en-US" sz="2000" dirty="0" smtClean="0">
                <a:latin typeface="+mj-lt"/>
                <a:ea typeface="Times New Roman" panose="02020603050405020304" pitchFamily="18" charset="0"/>
              </a:rPr>
              <a:t>the 1960s </a:t>
            </a:r>
            <a:r>
              <a:rPr lang="en-US" sz="2000" dirty="0">
                <a:latin typeface="+mj-lt"/>
                <a:ea typeface="Times New Roman" panose="02020603050405020304" pitchFamily="18" charset="0"/>
              </a:rPr>
              <a:t>concerning </a:t>
            </a:r>
            <a:r>
              <a:rPr lang="en-US" sz="2000" dirty="0" smtClean="0">
                <a:latin typeface="+mj-lt"/>
                <a:ea typeface="Times New Roman" panose="02020603050405020304" pitchFamily="18" charset="0"/>
              </a:rPr>
              <a:t>functional specialization </a:t>
            </a:r>
            <a:r>
              <a:rPr lang="en-US" sz="2000" dirty="0">
                <a:latin typeface="+mj-lt"/>
                <a:ea typeface="Times New Roman" panose="02020603050405020304" pitchFamily="18" charset="0"/>
              </a:rPr>
              <a:t>of the right and left hemispheres</a:t>
            </a:r>
            <a:r>
              <a:rPr lang="en-US" sz="2000" dirty="0" smtClean="0">
                <a:latin typeface="+mj-lt"/>
                <a:ea typeface="Times New Roman" panose="02020603050405020304" pitchFamily="18" charset="0"/>
              </a:rPr>
              <a:t>. </a:t>
            </a:r>
            <a:endParaRPr lang="en-US" sz="2000" dirty="0">
              <a:latin typeface="+mj-lt"/>
            </a:endParaRPr>
          </a:p>
        </p:txBody>
      </p:sp>
    </p:spTree>
    <p:extLst>
      <p:ext uri="{BB962C8B-B14F-4D97-AF65-F5344CB8AC3E}">
        <p14:creationId xmlns:p14="http://schemas.microsoft.com/office/powerpoint/2010/main" val="116587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4694317"/>
          </a:xfrm>
        </p:spPr>
        <p:txBody>
          <a:bodyPr/>
          <a:lstStyle/>
          <a:p>
            <a:r>
              <a:rPr lang="en-US" b="1" dirty="0">
                <a:solidFill>
                  <a:srgbClr val="FFC000"/>
                </a:solidFill>
              </a:rPr>
              <a:t>Question 6: </a:t>
            </a:r>
            <a:r>
              <a:rPr lang="en-US" dirty="0" smtClean="0"/>
              <a:t/>
            </a:r>
            <a:br>
              <a:rPr lang="en-US" dirty="0" smtClean="0"/>
            </a:br>
            <a:r>
              <a:rPr lang="en-US" dirty="0" smtClean="0"/>
              <a:t>In </a:t>
            </a:r>
            <a:r>
              <a:rPr lang="en-US" dirty="0"/>
              <a:t>such a pointing task, which hand would you expect to point to an object </a:t>
            </a:r>
            <a:r>
              <a:rPr lang="en-US" dirty="0" smtClean="0"/>
              <a:t>flashed </a:t>
            </a:r>
            <a:r>
              <a:rPr lang="en-US" dirty="0"/>
              <a:t>in the left visual field and seen </a:t>
            </a:r>
            <a:r>
              <a:rPr lang="en-US" dirty="0" smtClean="0"/>
              <a:t>by </a:t>
            </a:r>
            <a:r>
              <a:rPr lang="en-US" dirty="0"/>
              <a:t>the R.H.? </a:t>
            </a:r>
          </a:p>
        </p:txBody>
      </p:sp>
      <p:sp>
        <p:nvSpPr>
          <p:cNvPr id="3" name="Footer Placeholder 2"/>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4" name="Slide Number Placeholder 3"/>
          <p:cNvSpPr>
            <a:spLocks noGrp="1"/>
          </p:cNvSpPr>
          <p:nvPr>
            <p:ph type="sldNum" sz="quarter" idx="12"/>
          </p:nvPr>
        </p:nvSpPr>
        <p:spPr/>
        <p:txBody>
          <a:bodyPr/>
          <a:lstStyle/>
          <a:p>
            <a:fld id="{BA875541-8164-4CC7-9F2F-6F0C49BB858D}" type="slidenum">
              <a:rPr lang="en-US" smtClean="0"/>
              <a:t>20</a:t>
            </a:fld>
            <a:endParaRPr lang="en-US"/>
          </a:p>
        </p:txBody>
      </p:sp>
    </p:spTree>
    <p:extLst>
      <p:ext uri="{BB962C8B-B14F-4D97-AF65-F5344CB8AC3E}">
        <p14:creationId xmlns:p14="http://schemas.microsoft.com/office/powerpoint/2010/main" val="240196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3412273"/>
          </a:xfrm>
        </p:spPr>
        <p:txBody>
          <a:bodyPr/>
          <a:lstStyle/>
          <a:p>
            <a:r>
              <a:rPr lang="en-US" b="1" dirty="0">
                <a:solidFill>
                  <a:srgbClr val="FFC000"/>
                </a:solidFill>
              </a:rPr>
              <a:t>Correct answer: </a:t>
            </a:r>
            <a:r>
              <a:rPr lang="en-US" dirty="0" smtClean="0"/>
              <a:t/>
            </a:r>
            <a:br>
              <a:rPr lang="en-US" dirty="0" smtClean="0"/>
            </a:br>
            <a:r>
              <a:rPr lang="en-US" dirty="0" smtClean="0"/>
              <a:t>The </a:t>
            </a:r>
            <a:r>
              <a:rPr lang="en-US" dirty="0"/>
              <a:t>left hand, because the nerve connections are contralateral; the </a:t>
            </a:r>
            <a:r>
              <a:rPr lang="en-US" dirty="0" smtClean="0"/>
              <a:t>R.H. is </a:t>
            </a:r>
            <a:r>
              <a:rPr lang="en-US" dirty="0"/>
              <a:t>connected to the left side of the body.</a:t>
            </a:r>
          </a:p>
        </p:txBody>
      </p:sp>
      <p:sp>
        <p:nvSpPr>
          <p:cNvPr id="3" name="Footer Placeholder 2"/>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4" name="Slide Number Placeholder 3"/>
          <p:cNvSpPr>
            <a:spLocks noGrp="1"/>
          </p:cNvSpPr>
          <p:nvPr>
            <p:ph type="sldNum" sz="quarter" idx="12"/>
          </p:nvPr>
        </p:nvSpPr>
        <p:spPr/>
        <p:txBody>
          <a:bodyPr/>
          <a:lstStyle/>
          <a:p>
            <a:fld id="{BA875541-8164-4CC7-9F2F-6F0C49BB858D}" type="slidenum">
              <a:rPr lang="en-US" smtClean="0"/>
              <a:t>21</a:t>
            </a:fld>
            <a:endParaRPr lang="en-US"/>
          </a:p>
        </p:txBody>
      </p:sp>
      <p:sp>
        <p:nvSpPr>
          <p:cNvPr id="6" name="Content Placeholder 3"/>
          <p:cNvSpPr txBox="1">
            <a:spLocks/>
          </p:cNvSpPr>
          <p:nvPr/>
        </p:nvSpPr>
        <p:spPr>
          <a:xfrm>
            <a:off x="1932494" y="4204357"/>
            <a:ext cx="8005218" cy="20927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sz="2400" dirty="0" smtClean="0"/>
              <a:t>Now go </a:t>
            </a:r>
            <a:r>
              <a:rPr lang="en-US" sz="2400" dirty="0"/>
              <a:t>on with the Game and see the results when Mr. SB is </a:t>
            </a:r>
            <a:r>
              <a:rPr lang="en-US" sz="2400" dirty="0" smtClean="0"/>
              <a:t>given </a:t>
            </a:r>
            <a:r>
              <a:rPr lang="en-US" sz="2400" dirty="0"/>
              <a:t>the pointing task to do. </a:t>
            </a:r>
            <a:endParaRPr lang="en-US" sz="2400" dirty="0" smtClean="0"/>
          </a:p>
          <a:p>
            <a:r>
              <a:rPr lang="en-US" sz="2400" dirty="0" smtClean="0"/>
              <a:t>Stop </a:t>
            </a:r>
            <a:r>
              <a:rPr lang="en-US" sz="2400" dirty="0"/>
              <a:t>after you do the experiment, where it says "Have </a:t>
            </a:r>
            <a:r>
              <a:rPr lang="en-US" sz="2400" dirty="0" smtClean="0"/>
              <a:t>a </a:t>
            </a:r>
            <a:r>
              <a:rPr lang="en-US" sz="2400" dirty="0"/>
              <a:t>Coffee Break</a:t>
            </a:r>
            <a:r>
              <a:rPr lang="en-US" sz="2400" dirty="0" smtClean="0"/>
              <a:t>.“</a:t>
            </a:r>
          </a:p>
        </p:txBody>
      </p:sp>
    </p:spTree>
    <p:extLst>
      <p:ext uri="{BB962C8B-B14F-4D97-AF65-F5344CB8AC3E}">
        <p14:creationId xmlns:p14="http://schemas.microsoft.com/office/powerpoint/2010/main" val="72640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4326672"/>
          </a:xfrm>
        </p:spPr>
        <p:txBody>
          <a:bodyPr/>
          <a:lstStyle/>
          <a:p>
            <a:r>
              <a:rPr lang="en-US" b="1" dirty="0">
                <a:solidFill>
                  <a:srgbClr val="FFC000"/>
                </a:solidFill>
              </a:rPr>
              <a:t>Question 7: </a:t>
            </a:r>
            <a:r>
              <a:rPr lang="en-US" dirty="0" smtClean="0"/>
              <a:t/>
            </a:r>
            <a:br>
              <a:rPr lang="en-US" dirty="0" smtClean="0"/>
            </a:br>
            <a:r>
              <a:rPr lang="en-US" dirty="0" smtClean="0"/>
              <a:t>Write </a:t>
            </a:r>
            <a:r>
              <a:rPr lang="en-US" dirty="0"/>
              <a:t>down your observations on what Mr. SB does during the </a:t>
            </a:r>
            <a:br>
              <a:rPr lang="en-US" dirty="0"/>
            </a:br>
            <a:r>
              <a:rPr lang="en-US" dirty="0"/>
              <a:t>pointing task.</a:t>
            </a:r>
          </a:p>
        </p:txBody>
      </p:sp>
      <p:sp>
        <p:nvSpPr>
          <p:cNvPr id="3" name="Footer Placeholder 2"/>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4" name="Slide Number Placeholder 3"/>
          <p:cNvSpPr>
            <a:spLocks noGrp="1"/>
          </p:cNvSpPr>
          <p:nvPr>
            <p:ph type="sldNum" sz="quarter" idx="12"/>
          </p:nvPr>
        </p:nvSpPr>
        <p:spPr/>
        <p:txBody>
          <a:bodyPr/>
          <a:lstStyle/>
          <a:p>
            <a:fld id="{BA875541-8164-4CC7-9F2F-6F0C49BB858D}" type="slidenum">
              <a:rPr lang="en-US" smtClean="0"/>
              <a:t>22</a:t>
            </a:fld>
            <a:endParaRPr lang="en-US"/>
          </a:p>
        </p:txBody>
      </p:sp>
    </p:spTree>
    <p:extLst>
      <p:ext uri="{BB962C8B-B14F-4D97-AF65-F5344CB8AC3E}">
        <p14:creationId xmlns:p14="http://schemas.microsoft.com/office/powerpoint/2010/main" val="370664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27496"/>
          </a:xfrm>
        </p:spPr>
        <p:txBody>
          <a:bodyPr/>
          <a:lstStyle/>
          <a:p>
            <a:r>
              <a:rPr lang="en-US" b="1" dirty="0">
                <a:solidFill>
                  <a:srgbClr val="FFC000"/>
                </a:solidFill>
              </a:rPr>
              <a:t>Correct answer: </a:t>
            </a:r>
            <a:endParaRPr lang="en-US" sz="4400" dirty="0"/>
          </a:p>
        </p:txBody>
      </p:sp>
      <p:sp>
        <p:nvSpPr>
          <p:cNvPr id="3" name="Footer Placeholder 2"/>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4" name="Slide Number Placeholder 3"/>
          <p:cNvSpPr>
            <a:spLocks noGrp="1"/>
          </p:cNvSpPr>
          <p:nvPr>
            <p:ph type="sldNum" sz="quarter" idx="12"/>
          </p:nvPr>
        </p:nvSpPr>
        <p:spPr/>
        <p:txBody>
          <a:bodyPr/>
          <a:lstStyle/>
          <a:p>
            <a:fld id="{BA875541-8164-4CC7-9F2F-6F0C49BB858D}" type="slidenum">
              <a:rPr lang="en-US" smtClean="0"/>
              <a:t>23</a:t>
            </a:fld>
            <a:endParaRPr lang="en-US"/>
          </a:p>
        </p:txBody>
      </p:sp>
      <p:sp>
        <p:nvSpPr>
          <p:cNvPr id="6" name="Rectangle 5"/>
          <p:cNvSpPr/>
          <p:nvPr/>
        </p:nvSpPr>
        <p:spPr>
          <a:xfrm>
            <a:off x="646110" y="1121979"/>
            <a:ext cx="9593042" cy="2308324"/>
          </a:xfrm>
          <a:prstGeom prst="rect">
            <a:avLst/>
          </a:prstGeom>
        </p:spPr>
        <p:txBody>
          <a:bodyPr wrap="square">
            <a:spAutoFit/>
          </a:bodyPr>
          <a:lstStyle/>
          <a:p>
            <a:r>
              <a:rPr lang="en-US" sz="3600" dirty="0"/>
              <a:t>When an object is flashed in the right visual field, it goes to the L.H. Mr. SB names the object and picks it up with his right hand. </a:t>
            </a:r>
          </a:p>
        </p:txBody>
      </p:sp>
      <p:sp>
        <p:nvSpPr>
          <p:cNvPr id="7" name="Rectangle 6"/>
          <p:cNvSpPr/>
          <p:nvPr/>
        </p:nvSpPr>
        <p:spPr>
          <a:xfrm>
            <a:off x="646110" y="3343646"/>
            <a:ext cx="9404723" cy="3416320"/>
          </a:xfrm>
          <a:prstGeom prst="rect">
            <a:avLst/>
          </a:prstGeom>
        </p:spPr>
        <p:txBody>
          <a:bodyPr wrap="square">
            <a:spAutoFit/>
          </a:bodyPr>
          <a:lstStyle/>
          <a:p>
            <a:r>
              <a:rPr lang="en-US" sz="3600" dirty="0"/>
              <a:t>When an object is flashed in the left visual field, it goes to the R.H. Mr. SB reports that he sees nothing but he picks up the correct object with his left hand. He then says he is surprised that he is picking up an object.</a:t>
            </a:r>
          </a:p>
        </p:txBody>
      </p:sp>
    </p:spTree>
    <p:extLst>
      <p:ext uri="{BB962C8B-B14F-4D97-AF65-F5344CB8AC3E}">
        <p14:creationId xmlns:p14="http://schemas.microsoft.com/office/powerpoint/2010/main" val="256191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014070"/>
          </a:xfrm>
        </p:spPr>
        <p:txBody>
          <a:bodyPr/>
          <a:lstStyle/>
          <a:p>
            <a:r>
              <a:rPr lang="en-US" b="1" dirty="0">
                <a:solidFill>
                  <a:srgbClr val="FFC000"/>
                </a:solidFill>
              </a:rPr>
              <a:t>Question 8: </a:t>
            </a:r>
            <a:r>
              <a:rPr lang="en-US" dirty="0" smtClean="0"/>
              <a:t/>
            </a:r>
            <a:br>
              <a:rPr lang="en-US" dirty="0" smtClean="0"/>
            </a:br>
            <a:r>
              <a:rPr lang="en-US" dirty="0" smtClean="0"/>
              <a:t>Referring </a:t>
            </a:r>
            <a:r>
              <a:rPr lang="en-US" dirty="0"/>
              <a:t>to the diagram in the "Information" section </a:t>
            </a:r>
            <a:r>
              <a:rPr lang="en-US" dirty="0" smtClean="0"/>
              <a:t>above, </a:t>
            </a:r>
            <a:r>
              <a:rPr lang="en-US" dirty="0"/>
              <a:t>explain </a:t>
            </a:r>
            <a:r>
              <a:rPr lang="en-US" dirty="0" smtClean="0"/>
              <a:t>what </a:t>
            </a:r>
            <a:r>
              <a:rPr lang="en-US" dirty="0"/>
              <a:t>is going on with </a:t>
            </a:r>
            <a:r>
              <a:rPr lang="en-US" dirty="0" smtClean="0"/>
              <a:t>Mr</a:t>
            </a:r>
            <a:r>
              <a:rPr lang="en-US" dirty="0"/>
              <a:t>. SB when an object is presented in each visual field. </a:t>
            </a:r>
          </a:p>
        </p:txBody>
      </p:sp>
      <p:sp>
        <p:nvSpPr>
          <p:cNvPr id="3" name="Footer Placeholder 2"/>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4" name="Slide Number Placeholder 3"/>
          <p:cNvSpPr>
            <a:spLocks noGrp="1"/>
          </p:cNvSpPr>
          <p:nvPr>
            <p:ph type="sldNum" sz="quarter" idx="12"/>
          </p:nvPr>
        </p:nvSpPr>
        <p:spPr/>
        <p:txBody>
          <a:bodyPr/>
          <a:lstStyle/>
          <a:p>
            <a:fld id="{BA875541-8164-4CC7-9F2F-6F0C49BB858D}" type="slidenum">
              <a:rPr lang="en-US" smtClean="0"/>
              <a:t>24</a:t>
            </a:fld>
            <a:endParaRPr lang="en-US"/>
          </a:p>
        </p:txBody>
      </p:sp>
    </p:spTree>
    <p:extLst>
      <p:ext uri="{BB962C8B-B14F-4D97-AF65-F5344CB8AC3E}">
        <p14:creationId xmlns:p14="http://schemas.microsoft.com/office/powerpoint/2010/main" val="360390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9"/>
            <a:ext cx="9404723" cy="1706020"/>
          </a:xfrm>
        </p:spPr>
        <p:txBody>
          <a:bodyPr/>
          <a:lstStyle/>
          <a:p>
            <a:r>
              <a:rPr lang="en-US" b="1" dirty="0">
                <a:solidFill>
                  <a:srgbClr val="FFC000"/>
                </a:solidFill>
              </a:rPr>
              <a:t>Correct Answer: </a:t>
            </a:r>
            <a:r>
              <a:rPr lang="en-US" dirty="0" smtClean="0"/>
              <a:t/>
            </a:r>
            <a:br>
              <a:rPr lang="en-US" dirty="0" smtClean="0"/>
            </a:br>
            <a:r>
              <a:rPr lang="en-US" sz="3200" dirty="0" smtClean="0"/>
              <a:t>From </a:t>
            </a:r>
            <a:r>
              <a:rPr lang="en-US" sz="3200" dirty="0"/>
              <a:t>the results, we see that Mr. SB has two intact hemispheres. </a:t>
            </a:r>
            <a:endParaRPr lang="en-US" sz="2800" dirty="0"/>
          </a:p>
        </p:txBody>
      </p:sp>
      <p:sp>
        <p:nvSpPr>
          <p:cNvPr id="3" name="Footer Placeholder 2"/>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4" name="Slide Number Placeholder 3"/>
          <p:cNvSpPr>
            <a:spLocks noGrp="1"/>
          </p:cNvSpPr>
          <p:nvPr>
            <p:ph type="sldNum" sz="quarter" idx="12"/>
          </p:nvPr>
        </p:nvSpPr>
        <p:spPr/>
        <p:txBody>
          <a:bodyPr/>
          <a:lstStyle/>
          <a:p>
            <a:fld id="{BA875541-8164-4CC7-9F2F-6F0C49BB858D}" type="slidenum">
              <a:rPr lang="en-US" smtClean="0"/>
              <a:t>25</a:t>
            </a:fld>
            <a:endParaRPr lang="en-US"/>
          </a:p>
        </p:txBody>
      </p:sp>
      <p:sp>
        <p:nvSpPr>
          <p:cNvPr id="5" name="Rectangle 4"/>
          <p:cNvSpPr/>
          <p:nvPr/>
        </p:nvSpPr>
        <p:spPr>
          <a:xfrm>
            <a:off x="646111" y="2279353"/>
            <a:ext cx="8837254" cy="1384995"/>
          </a:xfrm>
          <a:prstGeom prst="rect">
            <a:avLst/>
          </a:prstGeom>
        </p:spPr>
        <p:txBody>
          <a:bodyPr wrap="square">
            <a:spAutoFit/>
          </a:bodyPr>
          <a:lstStyle/>
          <a:p>
            <a:r>
              <a:rPr lang="en-US" sz="2800" dirty="0"/>
              <a:t>When an object is flashed to the left visual field, the R.H. correctly communicates to the left hand which object to select.</a:t>
            </a:r>
          </a:p>
        </p:txBody>
      </p:sp>
      <p:sp>
        <p:nvSpPr>
          <p:cNvPr id="6" name="Rectangle 5"/>
          <p:cNvSpPr/>
          <p:nvPr/>
        </p:nvSpPr>
        <p:spPr>
          <a:xfrm>
            <a:off x="646111" y="3766107"/>
            <a:ext cx="8837254" cy="2246769"/>
          </a:xfrm>
          <a:prstGeom prst="rect">
            <a:avLst/>
          </a:prstGeom>
        </p:spPr>
        <p:txBody>
          <a:bodyPr wrap="square">
            <a:spAutoFit/>
          </a:bodyPr>
          <a:lstStyle/>
          <a:p>
            <a:r>
              <a:rPr lang="en-US" sz="2800" dirty="0"/>
              <a:t>When an object is flashed to the right visual field, the L.H. correctly indicates to the right hand which object to select. Since only the left hemisphere has language, only the left hemisphere can name the object. </a:t>
            </a:r>
          </a:p>
        </p:txBody>
      </p:sp>
      <p:sp>
        <p:nvSpPr>
          <p:cNvPr id="7" name="Rectangle 6"/>
          <p:cNvSpPr/>
          <p:nvPr/>
        </p:nvSpPr>
        <p:spPr>
          <a:xfrm>
            <a:off x="646111" y="6188428"/>
            <a:ext cx="9101204" cy="369332"/>
          </a:xfrm>
          <a:prstGeom prst="rect">
            <a:avLst/>
          </a:prstGeom>
        </p:spPr>
        <p:txBody>
          <a:bodyPr wrap="square">
            <a:spAutoFit/>
          </a:bodyPr>
          <a:lstStyle/>
          <a:p>
            <a:r>
              <a:rPr lang="en-US" dirty="0">
                <a:solidFill>
                  <a:srgbClr val="FFC000"/>
                </a:solidFill>
              </a:rPr>
              <a:t>(This occurs only when the object is flashed in the right visual field.) </a:t>
            </a:r>
          </a:p>
        </p:txBody>
      </p:sp>
    </p:spTree>
    <p:extLst>
      <p:ext uri="{BB962C8B-B14F-4D97-AF65-F5344CB8AC3E}">
        <p14:creationId xmlns:p14="http://schemas.microsoft.com/office/powerpoint/2010/main" val="100563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2384751"/>
          </a:xfrm>
        </p:spPr>
        <p:txBody>
          <a:bodyPr/>
          <a:lstStyle/>
          <a:p>
            <a:r>
              <a:rPr lang="en-US" b="1" dirty="0">
                <a:solidFill>
                  <a:srgbClr val="FFC000"/>
                </a:solidFill>
              </a:rPr>
              <a:t>Question 9: </a:t>
            </a:r>
            <a:r>
              <a:rPr lang="en-US" dirty="0" smtClean="0"/>
              <a:t/>
            </a:r>
            <a:br>
              <a:rPr lang="en-US" dirty="0" smtClean="0"/>
            </a:br>
            <a:r>
              <a:rPr lang="en-US" dirty="0" smtClean="0"/>
              <a:t>Why </a:t>
            </a:r>
            <a:r>
              <a:rPr lang="en-US" dirty="0"/>
              <a:t>does Mr. SB say he is surprised that he is picking up an object?</a:t>
            </a:r>
          </a:p>
        </p:txBody>
      </p:sp>
      <p:sp>
        <p:nvSpPr>
          <p:cNvPr id="3" name="Footer Placeholder 2"/>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4" name="Slide Number Placeholder 3"/>
          <p:cNvSpPr>
            <a:spLocks noGrp="1"/>
          </p:cNvSpPr>
          <p:nvPr>
            <p:ph type="sldNum" sz="quarter" idx="12"/>
          </p:nvPr>
        </p:nvSpPr>
        <p:spPr/>
        <p:txBody>
          <a:bodyPr/>
          <a:lstStyle/>
          <a:p>
            <a:fld id="{BA875541-8164-4CC7-9F2F-6F0C49BB858D}" type="slidenum">
              <a:rPr lang="en-US" smtClean="0"/>
              <a:t>26</a:t>
            </a:fld>
            <a:endParaRPr lang="en-US"/>
          </a:p>
        </p:txBody>
      </p:sp>
    </p:spTree>
    <p:extLst>
      <p:ext uri="{BB962C8B-B14F-4D97-AF65-F5344CB8AC3E}">
        <p14:creationId xmlns:p14="http://schemas.microsoft.com/office/powerpoint/2010/main" val="42382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250498"/>
          </a:xfrm>
        </p:spPr>
        <p:txBody>
          <a:bodyPr/>
          <a:lstStyle/>
          <a:p>
            <a:r>
              <a:rPr lang="en-US" b="1" dirty="0">
                <a:solidFill>
                  <a:srgbClr val="FFC000"/>
                </a:solidFill>
              </a:rPr>
              <a:t>Correct Answer: </a:t>
            </a:r>
            <a:r>
              <a:rPr lang="en-US" b="1" dirty="0" smtClean="0">
                <a:solidFill>
                  <a:srgbClr val="FFC000"/>
                </a:solidFill>
              </a:rPr>
              <a:t/>
            </a:r>
            <a:br>
              <a:rPr lang="en-US" b="1" dirty="0" smtClean="0">
                <a:solidFill>
                  <a:srgbClr val="FFC000"/>
                </a:solidFill>
              </a:rPr>
            </a:br>
            <a:r>
              <a:rPr lang="en-US" dirty="0" smtClean="0"/>
              <a:t>Whenever </a:t>
            </a:r>
            <a:r>
              <a:rPr lang="en-US" dirty="0"/>
              <a:t>he talks, it is his </a:t>
            </a:r>
            <a:r>
              <a:rPr lang="en-US" dirty="0" smtClean="0"/>
              <a:t>L.H. </a:t>
            </a:r>
            <a:r>
              <a:rPr lang="en-US" dirty="0"/>
              <a:t>that is talking. Since the </a:t>
            </a:r>
            <a:r>
              <a:rPr lang="en-US" dirty="0" smtClean="0"/>
              <a:t>L.H. didn't </a:t>
            </a:r>
            <a:r>
              <a:rPr lang="en-US" dirty="0"/>
              <a:t>see the object being flashed, it is surprised that Mr. SB is picking </a:t>
            </a:r>
            <a:br>
              <a:rPr lang="en-US" dirty="0"/>
            </a:br>
            <a:r>
              <a:rPr lang="en-US" dirty="0"/>
              <a:t>up the object.</a:t>
            </a:r>
          </a:p>
        </p:txBody>
      </p:sp>
      <p:sp>
        <p:nvSpPr>
          <p:cNvPr id="3" name="Footer Placeholder 2"/>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4" name="Slide Number Placeholder 3"/>
          <p:cNvSpPr>
            <a:spLocks noGrp="1"/>
          </p:cNvSpPr>
          <p:nvPr>
            <p:ph type="sldNum" sz="quarter" idx="12"/>
          </p:nvPr>
        </p:nvSpPr>
        <p:spPr/>
        <p:txBody>
          <a:bodyPr/>
          <a:lstStyle/>
          <a:p>
            <a:fld id="{BA875541-8164-4CC7-9F2F-6F0C49BB858D}" type="slidenum">
              <a:rPr lang="en-US" smtClean="0"/>
              <a:t>27</a:t>
            </a:fld>
            <a:endParaRPr lang="en-US"/>
          </a:p>
        </p:txBody>
      </p:sp>
    </p:spTree>
    <p:extLst>
      <p:ext uri="{BB962C8B-B14F-4D97-AF65-F5344CB8AC3E}">
        <p14:creationId xmlns:p14="http://schemas.microsoft.com/office/powerpoint/2010/main" val="218302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920376"/>
          </a:xfrm>
        </p:spPr>
        <p:txBody>
          <a:bodyPr/>
          <a:lstStyle/>
          <a:p>
            <a:r>
              <a:rPr lang="en-US" dirty="0"/>
              <a:t>Continue with the two scientists on their "Coffee Break" and decide which version </a:t>
            </a:r>
            <a:r>
              <a:rPr lang="en-US" dirty="0" smtClean="0"/>
              <a:t>of </a:t>
            </a:r>
            <a:r>
              <a:rPr lang="en-US" dirty="0"/>
              <a:t>the two abstracts they have written is the correct one </a:t>
            </a:r>
            <a:r>
              <a:rPr lang="en-US" dirty="0" smtClean="0"/>
              <a:t>that </a:t>
            </a:r>
            <a:r>
              <a:rPr lang="en-US" dirty="0"/>
              <a:t>should go with the </a:t>
            </a:r>
            <a:r>
              <a:rPr lang="en-US" dirty="0" smtClean="0"/>
              <a:t>article they are </a:t>
            </a:r>
            <a:r>
              <a:rPr lang="en-US" dirty="0"/>
              <a:t>sending in to </a:t>
            </a:r>
            <a:r>
              <a:rPr lang="en-US" u="sng" dirty="0"/>
              <a:t>The </a:t>
            </a:r>
            <a:r>
              <a:rPr lang="en-US" u="sng" dirty="0" smtClean="0"/>
              <a:t>Very Scientific </a:t>
            </a:r>
            <a:r>
              <a:rPr lang="en-US" u="sng" dirty="0"/>
              <a:t>Journal.</a:t>
            </a:r>
          </a:p>
        </p:txBody>
      </p:sp>
      <p:sp>
        <p:nvSpPr>
          <p:cNvPr id="3" name="Footer Placeholder 2"/>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4" name="Slide Number Placeholder 3"/>
          <p:cNvSpPr>
            <a:spLocks noGrp="1"/>
          </p:cNvSpPr>
          <p:nvPr>
            <p:ph type="sldNum" sz="quarter" idx="12"/>
          </p:nvPr>
        </p:nvSpPr>
        <p:spPr/>
        <p:txBody>
          <a:bodyPr/>
          <a:lstStyle/>
          <a:p>
            <a:fld id="{BA875541-8164-4CC7-9F2F-6F0C49BB858D}" type="slidenum">
              <a:rPr lang="en-US" smtClean="0"/>
              <a:t>28</a:t>
            </a:fld>
            <a:endParaRPr lang="en-US"/>
          </a:p>
        </p:txBody>
      </p:sp>
    </p:spTree>
    <p:extLst>
      <p:ext uri="{BB962C8B-B14F-4D97-AF65-F5344CB8AC3E}">
        <p14:creationId xmlns:p14="http://schemas.microsoft.com/office/powerpoint/2010/main" val="139641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57608"/>
          </a:xfrm>
        </p:spPr>
        <p:txBody>
          <a:bodyPr/>
          <a:lstStyle/>
          <a:p>
            <a:r>
              <a:rPr lang="en-US" b="1" dirty="0" smtClean="0">
                <a:solidFill>
                  <a:srgbClr val="FFC000"/>
                </a:solidFill>
              </a:rPr>
              <a:t>Summary</a:t>
            </a:r>
            <a:endParaRPr lang="en-US" b="1" dirty="0">
              <a:solidFill>
                <a:srgbClr val="FFC000"/>
              </a:solidFill>
            </a:endParaRPr>
          </a:p>
        </p:txBody>
      </p:sp>
      <p:sp>
        <p:nvSpPr>
          <p:cNvPr id="3" name="Content Placeholder 2"/>
          <p:cNvSpPr>
            <a:spLocks noGrp="1"/>
          </p:cNvSpPr>
          <p:nvPr>
            <p:ph idx="1"/>
          </p:nvPr>
        </p:nvSpPr>
        <p:spPr>
          <a:xfrm>
            <a:off x="646110" y="1447800"/>
            <a:ext cx="8356487" cy="2079171"/>
          </a:xfrm>
        </p:spPr>
        <p:txBody>
          <a:bodyPr>
            <a:normAutofit/>
          </a:bodyPr>
          <a:lstStyle/>
          <a:p>
            <a:r>
              <a:rPr lang="en-US" dirty="0"/>
              <a:t>I</a:t>
            </a:r>
            <a:r>
              <a:rPr lang="en-US" dirty="0" smtClean="0"/>
              <a:t>n </a:t>
            </a:r>
            <a:r>
              <a:rPr lang="en-US" dirty="0"/>
              <a:t>this activity we have learned that for the visual system, much of brain </a:t>
            </a:r>
            <a:r>
              <a:rPr lang="en-US" dirty="0" smtClean="0"/>
              <a:t>wiring </a:t>
            </a:r>
            <a:r>
              <a:rPr lang="en-US" dirty="0"/>
              <a:t>is contralateral. The </a:t>
            </a:r>
            <a:r>
              <a:rPr lang="en-US" dirty="0" smtClean="0"/>
              <a:t>L.H. </a:t>
            </a:r>
            <a:r>
              <a:rPr lang="en-US" dirty="0"/>
              <a:t>processes information from the right visual field, and </a:t>
            </a:r>
            <a:r>
              <a:rPr lang="en-US" dirty="0" smtClean="0"/>
              <a:t>the </a:t>
            </a:r>
            <a:r>
              <a:rPr lang="en-US" dirty="0"/>
              <a:t>R.H. processes information from the left visual </a:t>
            </a:r>
            <a:r>
              <a:rPr lang="en-US" dirty="0" smtClean="0"/>
              <a:t>field. </a:t>
            </a:r>
            <a:r>
              <a:rPr lang="en-US" dirty="0"/>
              <a:t>It is also similar for hand </a:t>
            </a:r>
            <a:r>
              <a:rPr lang="en-US" dirty="0" smtClean="0"/>
              <a:t>movement</a:t>
            </a:r>
            <a:r>
              <a:rPr lang="en-US" dirty="0"/>
              <a:t>. The L.H. controls the hand movements of the right hand whereas the R.H. </a:t>
            </a:r>
            <a:r>
              <a:rPr lang="en-US" dirty="0" smtClean="0"/>
              <a:t>controls </a:t>
            </a:r>
            <a:r>
              <a:rPr lang="en-US" dirty="0"/>
              <a:t>the hand movements of the left hand</a:t>
            </a:r>
            <a:r>
              <a:rPr lang="en-US" dirty="0" smtClean="0"/>
              <a:t>.</a:t>
            </a:r>
          </a:p>
        </p:txBody>
      </p:sp>
      <p:sp>
        <p:nvSpPr>
          <p:cNvPr id="4" name="Footer Placeholder 3"/>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5" name="Slide Number Placeholder 4"/>
          <p:cNvSpPr>
            <a:spLocks noGrp="1"/>
          </p:cNvSpPr>
          <p:nvPr>
            <p:ph type="sldNum" sz="quarter" idx="12"/>
          </p:nvPr>
        </p:nvSpPr>
        <p:spPr/>
        <p:txBody>
          <a:bodyPr/>
          <a:lstStyle/>
          <a:p>
            <a:fld id="{BA875541-8164-4CC7-9F2F-6F0C49BB858D}" type="slidenum">
              <a:rPr lang="en-US" smtClean="0"/>
              <a:t>29</a:t>
            </a:fld>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190" y="4678255"/>
            <a:ext cx="2416712" cy="20382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Content Placeholder 2"/>
          <p:cNvSpPr txBox="1">
            <a:spLocks/>
          </p:cNvSpPr>
          <p:nvPr/>
        </p:nvSpPr>
        <p:spPr>
          <a:xfrm>
            <a:off x="646109" y="3599129"/>
            <a:ext cx="8356487" cy="248598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spcAft>
                <a:spcPts val="60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dirty="0" smtClean="0"/>
              <a:t>We also learned that the L.H. is the center for speech and language. Other studies have found that it is also specialized for analytical reasoning and problem-solving. On the other hand, it turns out that the R.H. is dominant for visual-motor tasks. Thus, we can say that each hemisphere is </a:t>
            </a:r>
            <a:r>
              <a:rPr lang="en-US" i="1" dirty="0" smtClean="0"/>
              <a:t>specialized </a:t>
            </a:r>
            <a:r>
              <a:rPr lang="en-US" dirty="0" smtClean="0"/>
              <a:t>or </a:t>
            </a:r>
            <a:r>
              <a:rPr lang="en-US" i="1" dirty="0" smtClean="0"/>
              <a:t>lateralized </a:t>
            </a:r>
            <a:r>
              <a:rPr lang="en-US" dirty="0" smtClean="0"/>
              <a:t>for certain functions.</a:t>
            </a:r>
            <a:endParaRPr lang="en-US" dirty="0"/>
          </a:p>
        </p:txBody>
      </p:sp>
    </p:spTree>
    <p:extLst>
      <p:ext uri="{BB962C8B-B14F-4D97-AF65-F5344CB8AC3E}">
        <p14:creationId xmlns:p14="http://schemas.microsoft.com/office/powerpoint/2010/main" val="251353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26240" y="1366888"/>
            <a:ext cx="3917689" cy="3431355"/>
          </a:xfrm>
        </p:spPr>
      </p:pic>
      <p:sp>
        <p:nvSpPr>
          <p:cNvPr id="4" name="Content Placeholder 3"/>
          <p:cNvSpPr>
            <a:spLocks noGrp="1"/>
          </p:cNvSpPr>
          <p:nvPr>
            <p:ph sz="half" idx="2"/>
          </p:nvPr>
        </p:nvSpPr>
        <p:spPr>
          <a:xfrm>
            <a:off x="4930219" y="1366888"/>
            <a:ext cx="5120615" cy="4889450"/>
          </a:xfrm>
        </p:spPr>
        <p:txBody>
          <a:bodyPr>
            <a:normAutofit/>
          </a:bodyPr>
          <a:lstStyle/>
          <a:p>
            <a:r>
              <a:rPr lang="en-US" dirty="0" smtClean="0"/>
              <a:t>In </a:t>
            </a:r>
            <a:r>
              <a:rPr lang="en-US" dirty="0"/>
              <a:t>the 1960s, some people </a:t>
            </a:r>
            <a:r>
              <a:rPr lang="en-US" dirty="0" smtClean="0"/>
              <a:t>who </a:t>
            </a:r>
            <a:r>
              <a:rPr lang="en-US" dirty="0"/>
              <a:t>suffered from a severe special form of epilepsy underwent an operation whereby </a:t>
            </a:r>
            <a:br>
              <a:rPr lang="en-US" dirty="0"/>
            </a:br>
            <a:r>
              <a:rPr lang="en-US" dirty="0"/>
              <a:t>their corpus callosum was severed. </a:t>
            </a:r>
            <a:endParaRPr lang="en-US" dirty="0" smtClean="0"/>
          </a:p>
          <a:p>
            <a:r>
              <a:rPr lang="en-US" dirty="0" smtClean="0"/>
              <a:t>When </a:t>
            </a:r>
            <a:r>
              <a:rPr lang="en-US" dirty="0"/>
              <a:t>a person has epilepsy, there is excessive </a:t>
            </a:r>
            <a:r>
              <a:rPr lang="en-US" dirty="0" smtClean="0"/>
              <a:t>neuronal </a:t>
            </a:r>
            <a:r>
              <a:rPr lang="en-US" dirty="0"/>
              <a:t>(nerve cell) activity in the brain. With an intact corpus callosum, this excessive </a:t>
            </a:r>
            <a:r>
              <a:rPr lang="en-US" dirty="0" smtClean="0"/>
              <a:t>activity </a:t>
            </a:r>
            <a:r>
              <a:rPr lang="en-US" dirty="0"/>
              <a:t>of the neurons (nerve cells) can spread from one hemisphere to the other, </a:t>
            </a:r>
            <a:r>
              <a:rPr lang="en-US" dirty="0" smtClean="0"/>
              <a:t>producing </a:t>
            </a:r>
            <a:r>
              <a:rPr lang="en-US" dirty="0"/>
              <a:t>an extensive epileptic </a:t>
            </a:r>
            <a:r>
              <a:rPr lang="en-US" dirty="0" smtClean="0"/>
              <a:t>seizure.</a:t>
            </a:r>
          </a:p>
          <a:p>
            <a:r>
              <a:rPr lang="en-US" dirty="0" smtClean="0"/>
              <a:t>When </a:t>
            </a:r>
            <a:r>
              <a:rPr lang="en-US" dirty="0"/>
              <a:t>the corpus callosum is cut, this limits </a:t>
            </a:r>
            <a:r>
              <a:rPr lang="en-US" dirty="0" smtClean="0"/>
              <a:t>the </a:t>
            </a:r>
            <a:r>
              <a:rPr lang="en-US" dirty="0"/>
              <a:t>spread of the electrical activity and confines it to only one hemisphere, thereby </a:t>
            </a:r>
            <a:r>
              <a:rPr lang="en-US" dirty="0" smtClean="0"/>
              <a:t>reducing </a:t>
            </a:r>
            <a:r>
              <a:rPr lang="en-US" dirty="0"/>
              <a:t>the severity of the person's epileptic seizure. </a:t>
            </a:r>
          </a:p>
          <a:p>
            <a:endParaRPr lang="en-US" dirty="0"/>
          </a:p>
        </p:txBody>
      </p:sp>
      <p:sp>
        <p:nvSpPr>
          <p:cNvPr id="5" name="Footer Placeholder 4"/>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3</a:t>
            </a:fld>
            <a:endParaRPr lang="en-US"/>
          </a:p>
        </p:txBody>
      </p:sp>
      <p:sp>
        <p:nvSpPr>
          <p:cNvPr id="7" name="Title 1"/>
          <p:cNvSpPr txBox="1">
            <a:spLocks/>
          </p:cNvSpPr>
          <p:nvPr/>
        </p:nvSpPr>
        <p:spPr>
          <a:xfrm>
            <a:off x="646111" y="452718"/>
            <a:ext cx="9404723" cy="772767"/>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FFC000"/>
                </a:solidFill>
              </a:rPr>
              <a:t>Motivation</a:t>
            </a:r>
            <a:endParaRPr lang="en-US" b="1" dirty="0">
              <a:solidFill>
                <a:srgbClr val="FFC000"/>
              </a:solidFill>
            </a:endParaRPr>
          </a:p>
        </p:txBody>
      </p:sp>
      <p:sp>
        <p:nvSpPr>
          <p:cNvPr id="9" name="Rectangle 8"/>
          <p:cNvSpPr/>
          <p:nvPr/>
        </p:nvSpPr>
        <p:spPr>
          <a:xfrm>
            <a:off x="726239" y="5012948"/>
            <a:ext cx="3993105" cy="1477328"/>
          </a:xfrm>
          <a:prstGeom prst="rect">
            <a:avLst/>
          </a:prstGeom>
        </p:spPr>
        <p:txBody>
          <a:bodyPr wrap="square">
            <a:spAutoFit/>
          </a:bodyPr>
          <a:lstStyle/>
          <a:p>
            <a:r>
              <a:rPr lang="en-US" dirty="0" smtClean="0"/>
              <a:t>The </a:t>
            </a:r>
            <a:r>
              <a:rPr lang="en-US" dirty="0"/>
              <a:t>right and left cerebral hemispheres are connected by neuronal bridges called </a:t>
            </a:r>
            <a:r>
              <a:rPr lang="en-US" b="1" dirty="0">
                <a:solidFill>
                  <a:srgbClr val="FFC000"/>
                </a:solidFill>
              </a:rPr>
              <a:t>commissures</a:t>
            </a:r>
            <a:r>
              <a:rPr lang="en-US" dirty="0"/>
              <a:t>. The </a:t>
            </a:r>
            <a:r>
              <a:rPr lang="en-US" dirty="0" smtClean="0"/>
              <a:t>largest </a:t>
            </a:r>
            <a:r>
              <a:rPr lang="en-US" dirty="0"/>
              <a:t>of these is the </a:t>
            </a:r>
            <a:r>
              <a:rPr lang="en-US" b="1" dirty="0">
                <a:solidFill>
                  <a:srgbClr val="FFC000"/>
                </a:solidFill>
              </a:rPr>
              <a:t>corpus callosum</a:t>
            </a:r>
            <a:r>
              <a:rPr lang="en-US" dirty="0"/>
              <a:t>. </a:t>
            </a:r>
          </a:p>
        </p:txBody>
      </p:sp>
    </p:spTree>
    <p:extLst>
      <p:ext uri="{BB962C8B-B14F-4D97-AF65-F5344CB8AC3E}">
        <p14:creationId xmlns:p14="http://schemas.microsoft.com/office/powerpoint/2010/main" val="68098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75339"/>
          </a:xfrm>
        </p:spPr>
        <p:txBody>
          <a:bodyPr/>
          <a:lstStyle/>
          <a:p>
            <a:r>
              <a:rPr lang="en-US" b="1" dirty="0" smtClean="0">
                <a:solidFill>
                  <a:srgbClr val="FFC000"/>
                </a:solidFill>
              </a:rPr>
              <a:t>Problem</a:t>
            </a:r>
            <a:endParaRPr lang="en-US" b="1" dirty="0">
              <a:solidFill>
                <a:srgbClr val="FFC000"/>
              </a:solidFill>
            </a:endParaRPr>
          </a:p>
        </p:txBody>
      </p:sp>
      <p:sp>
        <p:nvSpPr>
          <p:cNvPr id="3" name="Content Placeholder 2"/>
          <p:cNvSpPr>
            <a:spLocks noGrp="1"/>
          </p:cNvSpPr>
          <p:nvPr>
            <p:ph idx="1"/>
          </p:nvPr>
        </p:nvSpPr>
        <p:spPr>
          <a:xfrm>
            <a:off x="1103312" y="1328058"/>
            <a:ext cx="8946541" cy="4920342"/>
          </a:xfrm>
        </p:spPr>
        <p:txBody>
          <a:bodyPr>
            <a:normAutofit/>
          </a:bodyPr>
          <a:lstStyle/>
          <a:p>
            <a:pPr marL="457200" indent="-457200">
              <a:buFont typeface="+mj-lt"/>
              <a:buAutoNum type="arabicParenR"/>
            </a:pPr>
            <a:r>
              <a:rPr lang="en-US" sz="2400" dirty="0"/>
              <a:t>We have been talking about only the visual system. Instead of the visual system, </a:t>
            </a:r>
            <a:r>
              <a:rPr lang="en-US" sz="2400" dirty="0" smtClean="0"/>
              <a:t>suppose </a:t>
            </a:r>
            <a:r>
              <a:rPr lang="en-US" sz="2400" dirty="0"/>
              <a:t>we want to investigate whether our findings also hold true for smell, </a:t>
            </a:r>
            <a:r>
              <a:rPr lang="en-US" sz="2400" dirty="0" smtClean="0"/>
              <a:t>touch</a:t>
            </a:r>
            <a:r>
              <a:rPr lang="en-US" sz="2400" dirty="0"/>
              <a:t>, and sound. </a:t>
            </a:r>
            <a:r>
              <a:rPr lang="en-US" sz="2400" b="1" dirty="0">
                <a:solidFill>
                  <a:srgbClr val="FFC000"/>
                </a:solidFill>
              </a:rPr>
              <a:t>Design an experiment to investigate </a:t>
            </a:r>
            <a:r>
              <a:rPr lang="en-US" sz="2400" b="1" dirty="0" smtClean="0">
                <a:solidFill>
                  <a:srgbClr val="FFC000"/>
                </a:solidFill>
              </a:rPr>
              <a:t>this.</a:t>
            </a:r>
          </a:p>
          <a:p>
            <a:pPr marL="457200" lvl="0" indent="-457200">
              <a:buFont typeface="+mj-lt"/>
              <a:buAutoNum type="arabicParenR"/>
            </a:pPr>
            <a:r>
              <a:rPr lang="en-US" sz="2400" dirty="0"/>
              <a:t>Remember in our experiment above, the left hemisphere expresses surprise at the </a:t>
            </a:r>
            <a:r>
              <a:rPr lang="en-US" sz="2400" dirty="0" smtClean="0"/>
              <a:t>object </a:t>
            </a:r>
            <a:r>
              <a:rPr lang="en-US" sz="2400" dirty="0"/>
              <a:t>that the left hand (i.e., R.H.) selected. Suppose you wanted to know the </a:t>
            </a:r>
            <a:r>
              <a:rPr lang="en-US" sz="2400" dirty="0" smtClean="0"/>
              <a:t>answer </a:t>
            </a:r>
            <a:r>
              <a:rPr lang="en-US" sz="2400" dirty="0"/>
              <a:t>to the following question: "If asked, how will the </a:t>
            </a:r>
            <a:r>
              <a:rPr lang="en-US" sz="2400" dirty="0" smtClean="0"/>
              <a:t>L.H. </a:t>
            </a:r>
            <a:r>
              <a:rPr lang="en-US" sz="2400" dirty="0"/>
              <a:t>interpret behaviors </a:t>
            </a:r>
            <a:r>
              <a:rPr lang="en-US" sz="2400" dirty="0" smtClean="0"/>
              <a:t>produced </a:t>
            </a:r>
            <a:r>
              <a:rPr lang="en-US" sz="2400" dirty="0"/>
              <a:t>by the silent R.H.?" </a:t>
            </a:r>
            <a:r>
              <a:rPr lang="en-US" sz="2400" b="1" dirty="0" smtClean="0">
                <a:solidFill>
                  <a:srgbClr val="FFC000"/>
                </a:solidFill>
              </a:rPr>
              <a:t>Design </a:t>
            </a:r>
            <a:r>
              <a:rPr lang="en-US" sz="2400" b="1" dirty="0">
                <a:solidFill>
                  <a:srgbClr val="FFC000"/>
                </a:solidFill>
              </a:rPr>
              <a:t>an experiment that addresses this question.</a:t>
            </a:r>
          </a:p>
        </p:txBody>
      </p:sp>
      <p:sp>
        <p:nvSpPr>
          <p:cNvPr id="4" name="Footer Placeholder 3"/>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5" name="Slide Number Placeholder 4"/>
          <p:cNvSpPr>
            <a:spLocks noGrp="1"/>
          </p:cNvSpPr>
          <p:nvPr>
            <p:ph type="sldNum" sz="quarter" idx="12"/>
          </p:nvPr>
        </p:nvSpPr>
        <p:spPr/>
        <p:txBody>
          <a:bodyPr/>
          <a:lstStyle/>
          <a:p>
            <a:fld id="{BA875541-8164-4CC7-9F2F-6F0C49BB858D}" type="slidenum">
              <a:rPr lang="en-US" smtClean="0"/>
              <a:t>30</a:t>
            </a:fld>
            <a:endParaRPr lang="en-US"/>
          </a:p>
        </p:txBody>
      </p:sp>
    </p:spTree>
    <p:extLst>
      <p:ext uri="{BB962C8B-B14F-4D97-AF65-F5344CB8AC3E}">
        <p14:creationId xmlns:p14="http://schemas.microsoft.com/office/powerpoint/2010/main" val="49364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Problem</a:t>
            </a:r>
            <a:endParaRPr lang="en-US" b="1" dirty="0">
              <a:solidFill>
                <a:srgbClr val="FFC000"/>
              </a:solidFill>
            </a:endParaRP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33200" y="1447800"/>
            <a:ext cx="4294162" cy="3211286"/>
          </a:xfrm>
        </p:spPr>
      </p:pic>
      <p:sp>
        <p:nvSpPr>
          <p:cNvPr id="4" name="Footer Placeholder 3"/>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5" name="Slide Number Placeholder 4"/>
          <p:cNvSpPr>
            <a:spLocks noGrp="1"/>
          </p:cNvSpPr>
          <p:nvPr>
            <p:ph type="sldNum" sz="quarter" idx="12"/>
          </p:nvPr>
        </p:nvSpPr>
        <p:spPr/>
        <p:txBody>
          <a:bodyPr/>
          <a:lstStyle/>
          <a:p>
            <a:fld id="{BA875541-8164-4CC7-9F2F-6F0C49BB858D}" type="slidenum">
              <a:rPr lang="en-US" smtClean="0"/>
              <a:t>31</a:t>
            </a:fld>
            <a:endParaRPr lang="en-US"/>
          </a:p>
        </p:txBody>
      </p:sp>
      <p:sp>
        <p:nvSpPr>
          <p:cNvPr id="9" name="Content Placeholder 6"/>
          <p:cNvSpPr txBox="1">
            <a:spLocks/>
          </p:cNvSpPr>
          <p:nvPr/>
        </p:nvSpPr>
        <p:spPr>
          <a:xfrm>
            <a:off x="5366927" y="1447800"/>
            <a:ext cx="4834760" cy="49965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sz="2400" dirty="0" smtClean="0"/>
              <a:t>In </a:t>
            </a:r>
            <a:r>
              <a:rPr lang="en-US" sz="2400" dirty="0"/>
              <a:t>order to investigate the answer to Problem #2, Dr. Michael </a:t>
            </a:r>
            <a:r>
              <a:rPr lang="en-US" sz="2400" dirty="0" err="1"/>
              <a:t>Gazzaniga</a:t>
            </a:r>
            <a:r>
              <a:rPr lang="en-US" sz="2400" dirty="0"/>
              <a:t> conducted the experiment described </a:t>
            </a:r>
            <a:r>
              <a:rPr lang="en-US" sz="2400" dirty="0" smtClean="0"/>
              <a:t>on the next slide. </a:t>
            </a:r>
          </a:p>
          <a:p>
            <a:r>
              <a:rPr lang="en-US" sz="2400" dirty="0"/>
              <a:t>Dr. </a:t>
            </a:r>
            <a:r>
              <a:rPr lang="en-US" sz="2400" dirty="0" err="1"/>
              <a:t>Gazzaniga</a:t>
            </a:r>
            <a:r>
              <a:rPr lang="en-US" sz="2400" dirty="0"/>
              <a:t> worked originally at the California Institute of Technology with Nobel Laureate Dr. Roger Sperry, in initiating split-brain studies. </a:t>
            </a:r>
          </a:p>
          <a:p>
            <a:endParaRPr lang="en-US" dirty="0"/>
          </a:p>
          <a:p>
            <a:endParaRPr lang="en-US" dirty="0"/>
          </a:p>
          <a:p>
            <a:endParaRPr lang="en-US" dirty="0"/>
          </a:p>
        </p:txBody>
      </p:sp>
    </p:spTree>
    <p:extLst>
      <p:ext uri="{BB962C8B-B14F-4D97-AF65-F5344CB8AC3E}">
        <p14:creationId xmlns:p14="http://schemas.microsoft.com/office/powerpoint/2010/main" val="5061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86225"/>
          </a:xfrm>
        </p:spPr>
        <p:txBody>
          <a:bodyPr/>
          <a:lstStyle/>
          <a:p>
            <a:r>
              <a:rPr lang="en-US" b="1" dirty="0" smtClean="0">
                <a:solidFill>
                  <a:srgbClr val="FFC000"/>
                </a:solidFill>
              </a:rPr>
              <a:t>Dr. </a:t>
            </a:r>
            <a:r>
              <a:rPr lang="en-US" b="1" dirty="0" err="1" smtClean="0">
                <a:solidFill>
                  <a:srgbClr val="FFC000"/>
                </a:solidFill>
              </a:rPr>
              <a:t>Gazzaniga</a:t>
            </a:r>
            <a:r>
              <a:rPr lang="en-US" b="1" dirty="0" smtClean="0">
                <a:solidFill>
                  <a:srgbClr val="FFC000"/>
                </a:solidFill>
              </a:rPr>
              <a:t> experiment</a:t>
            </a:r>
            <a:endParaRPr lang="en-US" b="1" dirty="0">
              <a:solidFill>
                <a:srgbClr val="FFC000"/>
              </a:solidFill>
            </a:endParaRPr>
          </a:p>
        </p:txBody>
      </p:sp>
      <p:sp>
        <p:nvSpPr>
          <p:cNvPr id="4" name="Content Placeholder 3"/>
          <p:cNvSpPr>
            <a:spLocks noGrp="1"/>
          </p:cNvSpPr>
          <p:nvPr>
            <p:ph sz="half" idx="2"/>
          </p:nvPr>
        </p:nvSpPr>
        <p:spPr>
          <a:xfrm>
            <a:off x="4506687" y="1404292"/>
            <a:ext cx="5544148" cy="5235993"/>
          </a:xfrm>
        </p:spPr>
        <p:txBody>
          <a:bodyPr>
            <a:normAutofit lnSpcReduction="10000"/>
          </a:bodyPr>
          <a:lstStyle/>
          <a:p>
            <a:r>
              <a:rPr lang="en-US" sz="2000" dirty="0" smtClean="0"/>
              <a:t>Dr. </a:t>
            </a:r>
            <a:r>
              <a:rPr lang="en-US" sz="2000" dirty="0" err="1" smtClean="0"/>
              <a:t>Gazzaniga</a:t>
            </a:r>
            <a:r>
              <a:rPr lang="en-US" sz="2000" dirty="0" smtClean="0"/>
              <a:t> presented each hemisphere of a split brain patient with a large picture that related to one of 4 smaller pictures on cards placed in front of the patient. </a:t>
            </a:r>
          </a:p>
          <a:p>
            <a:r>
              <a:rPr lang="en-US" sz="2000" dirty="0" smtClean="0"/>
              <a:t>The right and left hemispheres picked the right card.</a:t>
            </a:r>
          </a:p>
          <a:p>
            <a:r>
              <a:rPr lang="en-US" sz="2000" dirty="0" smtClean="0"/>
              <a:t>The picture </a:t>
            </a:r>
            <a:r>
              <a:rPr lang="en-US" sz="2000" dirty="0"/>
              <a:t>in the right visual field goes to the </a:t>
            </a:r>
            <a:r>
              <a:rPr lang="en-US" sz="2000" dirty="0" smtClean="0"/>
              <a:t>L.H., </a:t>
            </a:r>
            <a:r>
              <a:rPr lang="en-US" sz="2000" dirty="0"/>
              <a:t>which </a:t>
            </a:r>
            <a:r>
              <a:rPr lang="en-US" sz="2000" dirty="0" smtClean="0"/>
              <a:t>is </a:t>
            </a:r>
            <a:r>
              <a:rPr lang="en-US" sz="2000" dirty="0"/>
              <a:t>connected to the right hand and the right hand pointed to the correct picture (</a:t>
            </a:r>
            <a:r>
              <a:rPr lang="en-US" sz="2000" dirty="0" smtClean="0"/>
              <a:t>the left hemisphere’s </a:t>
            </a:r>
            <a:r>
              <a:rPr lang="en-US" sz="2000" dirty="0"/>
              <a:t>choice); the picture in the left visual field goes to the R.H. which </a:t>
            </a:r>
            <a:r>
              <a:rPr lang="en-US" sz="2000" dirty="0" smtClean="0"/>
              <a:t>is </a:t>
            </a:r>
            <a:r>
              <a:rPr lang="en-US" sz="2000" dirty="0"/>
              <a:t>connected to the left hand and the left hand selected the correct picture (the </a:t>
            </a:r>
            <a:r>
              <a:rPr lang="en-US" sz="2000" dirty="0" smtClean="0"/>
              <a:t>right </a:t>
            </a:r>
            <a:r>
              <a:rPr lang="en-US" sz="2000" dirty="0"/>
              <a:t>hemisphere's choice). </a:t>
            </a:r>
          </a:p>
          <a:p>
            <a:endParaRPr lang="en-US" dirty="0"/>
          </a:p>
        </p:txBody>
      </p:sp>
      <p:sp>
        <p:nvSpPr>
          <p:cNvPr id="5" name="Footer Placeholder 4"/>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32</a:t>
            </a:fld>
            <a:endParaRPr lang="en-US"/>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5856" y="1447800"/>
            <a:ext cx="3589234" cy="4114800"/>
          </a:xfrm>
        </p:spPr>
      </p:pic>
      <p:sp>
        <p:nvSpPr>
          <p:cNvPr id="11" name="Rectangle 10"/>
          <p:cNvSpPr/>
          <p:nvPr/>
        </p:nvSpPr>
        <p:spPr>
          <a:xfrm>
            <a:off x="765856" y="5716955"/>
            <a:ext cx="3589234" cy="923330"/>
          </a:xfrm>
          <a:prstGeom prst="rect">
            <a:avLst/>
          </a:prstGeom>
        </p:spPr>
        <p:txBody>
          <a:bodyPr wrap="square">
            <a:spAutoFit/>
          </a:bodyPr>
          <a:lstStyle/>
          <a:p>
            <a:r>
              <a:rPr lang="en-US" dirty="0">
                <a:latin typeface="+mj-lt"/>
                <a:ea typeface="Times New Roman" panose="02020603050405020304" pitchFamily="18" charset="0"/>
              </a:rPr>
              <a:t>(Source: </a:t>
            </a:r>
            <a:r>
              <a:rPr lang="en-US" dirty="0" err="1">
                <a:latin typeface="+mj-lt"/>
                <a:ea typeface="Times New Roman" panose="02020603050405020304" pitchFamily="18" charset="0"/>
              </a:rPr>
              <a:t>Gazzaniga</a:t>
            </a:r>
            <a:r>
              <a:rPr lang="en-US" dirty="0">
                <a:latin typeface="+mj-lt"/>
                <a:ea typeface="Times New Roman" panose="02020603050405020304" pitchFamily="18" charset="0"/>
              </a:rPr>
              <a:t>, M.S. (1998). The Split Brain Revisited. </a:t>
            </a:r>
            <a:r>
              <a:rPr lang="en-US" u="sng" dirty="0" smtClean="0">
                <a:latin typeface="+mj-lt"/>
                <a:ea typeface="Times New Roman" panose="02020603050405020304" pitchFamily="18" charset="0"/>
              </a:rPr>
              <a:t>Scientific American</a:t>
            </a:r>
            <a:r>
              <a:rPr lang="en-US" dirty="0">
                <a:latin typeface="+mj-lt"/>
                <a:ea typeface="Times New Roman" panose="02020603050405020304" pitchFamily="18" charset="0"/>
              </a:rPr>
              <a:t>.)</a:t>
            </a:r>
            <a:endParaRPr lang="en-US" dirty="0">
              <a:latin typeface="+mj-lt"/>
            </a:endParaRPr>
          </a:p>
        </p:txBody>
      </p:sp>
    </p:spTree>
    <p:extLst>
      <p:ext uri="{BB962C8B-B14F-4D97-AF65-F5344CB8AC3E}">
        <p14:creationId xmlns:p14="http://schemas.microsoft.com/office/powerpoint/2010/main" val="204330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75339"/>
          </a:xfrm>
        </p:spPr>
        <p:txBody>
          <a:bodyPr/>
          <a:lstStyle/>
          <a:p>
            <a:r>
              <a:rPr lang="en-US" b="1" dirty="0">
                <a:solidFill>
                  <a:srgbClr val="FFC000"/>
                </a:solidFill>
              </a:rPr>
              <a:t>Dr. </a:t>
            </a:r>
            <a:r>
              <a:rPr lang="en-US" b="1" dirty="0" err="1">
                <a:solidFill>
                  <a:srgbClr val="FFC000"/>
                </a:solidFill>
              </a:rPr>
              <a:t>Gazzaniga</a:t>
            </a:r>
            <a:r>
              <a:rPr lang="en-US" b="1" dirty="0">
                <a:solidFill>
                  <a:srgbClr val="FFC000"/>
                </a:solidFill>
              </a:rPr>
              <a:t> experiment</a:t>
            </a:r>
            <a:endParaRPr lang="en-US" dirty="0"/>
          </a:p>
        </p:txBody>
      </p:sp>
      <p:sp>
        <p:nvSpPr>
          <p:cNvPr id="3" name="Content Placeholder 2"/>
          <p:cNvSpPr>
            <a:spLocks noGrp="1"/>
          </p:cNvSpPr>
          <p:nvPr>
            <p:ph idx="1"/>
          </p:nvPr>
        </p:nvSpPr>
        <p:spPr>
          <a:xfrm>
            <a:off x="646111" y="1671918"/>
            <a:ext cx="8946541" cy="4935711"/>
          </a:xfrm>
        </p:spPr>
        <p:txBody>
          <a:bodyPr>
            <a:normAutofit/>
          </a:bodyPr>
          <a:lstStyle/>
          <a:p>
            <a:r>
              <a:rPr lang="en-US" sz="2400" dirty="0"/>
              <a:t>He then asked the patient why the left hand pointed to the </a:t>
            </a:r>
            <a:r>
              <a:rPr lang="en-US" sz="2400" dirty="0" smtClean="0"/>
              <a:t>shovel.</a:t>
            </a:r>
          </a:p>
          <a:p>
            <a:r>
              <a:rPr lang="en-US" sz="2400" dirty="0" smtClean="0"/>
              <a:t>Only </a:t>
            </a:r>
            <a:r>
              <a:rPr lang="en-US" sz="2400" dirty="0"/>
              <a:t>the </a:t>
            </a:r>
            <a:r>
              <a:rPr lang="en-US" sz="2400" dirty="0" smtClean="0"/>
              <a:t>left </a:t>
            </a:r>
            <a:r>
              <a:rPr lang="en-US" sz="2400" dirty="0"/>
              <a:t>hemisphere can </a:t>
            </a:r>
            <a:r>
              <a:rPr lang="en-US" sz="2400" dirty="0" smtClean="0"/>
              <a:t>talk </a:t>
            </a:r>
            <a:r>
              <a:rPr lang="en-US" sz="2400" dirty="0"/>
              <a:t>but the left hemisphere didn't know because the </a:t>
            </a:r>
            <a:r>
              <a:rPr lang="en-US" sz="2400" dirty="0" smtClean="0"/>
              <a:t>choice </a:t>
            </a:r>
            <a:r>
              <a:rPr lang="en-US" sz="2400" dirty="0"/>
              <a:t>was made by the right hemisphere. </a:t>
            </a:r>
            <a:endParaRPr lang="en-US" sz="2400" dirty="0" smtClean="0"/>
          </a:p>
          <a:p>
            <a:r>
              <a:rPr lang="en-US" sz="2400" dirty="0" smtClean="0"/>
              <a:t>Although </a:t>
            </a:r>
            <a:r>
              <a:rPr lang="en-US" sz="2400" dirty="0"/>
              <a:t>the left hemisphere didn't </a:t>
            </a:r>
            <a:r>
              <a:rPr lang="en-US" sz="2400" dirty="0" smtClean="0"/>
              <a:t>know</a:t>
            </a:r>
            <a:r>
              <a:rPr lang="en-US" sz="2400" dirty="0"/>
              <a:t>, it made up an explanation: It said the right hemisphere chose a shovel to </a:t>
            </a:r>
            <a:r>
              <a:rPr lang="en-US" sz="2400" dirty="0" smtClean="0"/>
              <a:t>clean </a:t>
            </a:r>
            <a:r>
              <a:rPr lang="en-US" sz="2400" dirty="0"/>
              <a:t>out a chicken shed. </a:t>
            </a:r>
            <a:endParaRPr lang="en-US" sz="2400" dirty="0" smtClean="0"/>
          </a:p>
          <a:p>
            <a:r>
              <a:rPr lang="en-US" sz="2400" dirty="0" smtClean="0"/>
              <a:t>What </a:t>
            </a:r>
            <a:r>
              <a:rPr lang="en-US" sz="2400" dirty="0"/>
              <a:t>inference can you draw from </a:t>
            </a:r>
            <a:r>
              <a:rPr lang="en-US" sz="2400" dirty="0" err="1"/>
              <a:t>Gazzaniga's</a:t>
            </a:r>
            <a:r>
              <a:rPr lang="en-US" sz="2400" dirty="0"/>
              <a:t> </a:t>
            </a:r>
            <a:br>
              <a:rPr lang="en-US" sz="2400" dirty="0"/>
            </a:br>
            <a:r>
              <a:rPr lang="en-US" sz="2400" dirty="0"/>
              <a:t>findings?</a:t>
            </a:r>
          </a:p>
        </p:txBody>
      </p:sp>
      <p:sp>
        <p:nvSpPr>
          <p:cNvPr id="4" name="Footer Placeholder 3"/>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5" name="Slide Number Placeholder 4"/>
          <p:cNvSpPr>
            <a:spLocks noGrp="1"/>
          </p:cNvSpPr>
          <p:nvPr>
            <p:ph type="sldNum" sz="quarter" idx="12"/>
          </p:nvPr>
        </p:nvSpPr>
        <p:spPr/>
        <p:txBody>
          <a:bodyPr/>
          <a:lstStyle/>
          <a:p>
            <a:fld id="{BA875541-8164-4CC7-9F2F-6F0C49BB858D}" type="slidenum">
              <a:rPr lang="en-US" smtClean="0"/>
              <a:t>33</a:t>
            </a:fld>
            <a:endParaRPr lang="en-US"/>
          </a:p>
        </p:txBody>
      </p:sp>
    </p:spTree>
    <p:extLst>
      <p:ext uri="{BB962C8B-B14F-4D97-AF65-F5344CB8AC3E}">
        <p14:creationId xmlns:p14="http://schemas.microsoft.com/office/powerpoint/2010/main" val="348976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5" name="Slide Number Placeholder 4"/>
          <p:cNvSpPr>
            <a:spLocks noGrp="1"/>
          </p:cNvSpPr>
          <p:nvPr>
            <p:ph type="sldNum" sz="quarter" idx="12"/>
          </p:nvPr>
        </p:nvSpPr>
        <p:spPr/>
        <p:txBody>
          <a:bodyPr/>
          <a:lstStyle/>
          <a:p>
            <a:fld id="{BA875541-8164-4CC7-9F2F-6F0C49BB858D}" type="slidenum">
              <a:rPr lang="en-US" smtClean="0"/>
              <a:t>34</a:t>
            </a:fld>
            <a:endParaRPr lang="en-US"/>
          </a:p>
        </p:txBody>
      </p:sp>
    </p:spTree>
    <p:extLst>
      <p:ext uri="{BB962C8B-B14F-4D97-AF65-F5344CB8AC3E}">
        <p14:creationId xmlns:p14="http://schemas.microsoft.com/office/powerpoint/2010/main" val="34332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Vocabulary</a:t>
            </a:r>
            <a:endParaRPr lang="en-US" b="1" dirty="0">
              <a:solidFill>
                <a:srgbClr val="FFC000"/>
              </a:solidFill>
            </a:endParaRPr>
          </a:p>
        </p:txBody>
      </p:sp>
      <p:sp>
        <p:nvSpPr>
          <p:cNvPr id="3" name="Content Placeholder 2"/>
          <p:cNvSpPr>
            <a:spLocks noGrp="1"/>
          </p:cNvSpPr>
          <p:nvPr>
            <p:ph idx="1"/>
          </p:nvPr>
        </p:nvSpPr>
        <p:spPr>
          <a:xfrm>
            <a:off x="1103312" y="1741834"/>
            <a:ext cx="8946541" cy="4195481"/>
          </a:xfrm>
        </p:spPr>
        <p:txBody>
          <a:bodyPr/>
          <a:lstStyle/>
          <a:p>
            <a:r>
              <a:rPr lang="en-US" dirty="0"/>
              <a:t>Split-brain patient </a:t>
            </a:r>
          </a:p>
          <a:p>
            <a:r>
              <a:rPr lang="en-US" dirty="0"/>
              <a:t>Cerebral hemispheres: right and left </a:t>
            </a:r>
            <a:endParaRPr lang="en-US" dirty="0" smtClean="0"/>
          </a:p>
          <a:p>
            <a:r>
              <a:rPr lang="en-US" dirty="0" smtClean="0"/>
              <a:t>Commissures </a:t>
            </a:r>
            <a:endParaRPr lang="en-US" dirty="0"/>
          </a:p>
          <a:p>
            <a:r>
              <a:rPr lang="en-US" dirty="0"/>
              <a:t>Neuron </a:t>
            </a:r>
          </a:p>
          <a:p>
            <a:r>
              <a:rPr lang="en-US" dirty="0"/>
              <a:t>Corpus callosum </a:t>
            </a:r>
            <a:endParaRPr lang="en-US" dirty="0" smtClean="0"/>
          </a:p>
          <a:p>
            <a:r>
              <a:rPr lang="en-US" dirty="0" smtClean="0"/>
              <a:t>Contralateral </a:t>
            </a:r>
            <a:endParaRPr lang="en-US" dirty="0"/>
          </a:p>
          <a:p>
            <a:r>
              <a:rPr lang="en-US" dirty="0"/>
              <a:t>Right and left visual field </a:t>
            </a:r>
            <a:endParaRPr lang="en-US" dirty="0" smtClean="0"/>
          </a:p>
          <a:p>
            <a:r>
              <a:rPr lang="en-US" dirty="0" smtClean="0"/>
              <a:t>Hemispheric </a:t>
            </a:r>
            <a:r>
              <a:rPr lang="en-US" dirty="0"/>
              <a:t>specialization </a:t>
            </a:r>
            <a:endParaRPr lang="en-US" dirty="0" smtClean="0"/>
          </a:p>
          <a:p>
            <a:r>
              <a:rPr lang="en-US" dirty="0" smtClean="0"/>
              <a:t>Hemispheric </a:t>
            </a:r>
            <a:r>
              <a:rPr lang="en-US" dirty="0"/>
              <a:t>lateralization </a:t>
            </a:r>
            <a:endParaRPr lang="en-US" dirty="0" smtClean="0"/>
          </a:p>
        </p:txBody>
      </p:sp>
      <p:sp>
        <p:nvSpPr>
          <p:cNvPr id="4" name="Footer Placeholder 3"/>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5" name="Slide Number Placeholder 4"/>
          <p:cNvSpPr>
            <a:spLocks noGrp="1"/>
          </p:cNvSpPr>
          <p:nvPr>
            <p:ph type="sldNum" sz="quarter" idx="12"/>
          </p:nvPr>
        </p:nvSpPr>
        <p:spPr/>
        <p:txBody>
          <a:bodyPr/>
          <a:lstStyle/>
          <a:p>
            <a:fld id="{BA875541-8164-4CC7-9F2F-6F0C49BB858D}" type="slidenum">
              <a:rPr lang="en-US" smtClean="0"/>
              <a:t>4</a:t>
            </a:fld>
            <a:endParaRPr lang="en-US"/>
          </a:p>
        </p:txBody>
      </p:sp>
    </p:spTree>
    <p:extLst>
      <p:ext uri="{BB962C8B-B14F-4D97-AF65-F5344CB8AC3E}">
        <p14:creationId xmlns:p14="http://schemas.microsoft.com/office/powerpoint/2010/main" val="42380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14169"/>
          </a:xfrm>
        </p:spPr>
        <p:txBody>
          <a:bodyPr/>
          <a:lstStyle/>
          <a:p>
            <a:r>
              <a:rPr lang="en-US" b="1" dirty="0" smtClean="0">
                <a:solidFill>
                  <a:srgbClr val="FFC000"/>
                </a:solidFill>
              </a:rPr>
              <a:t>Information</a:t>
            </a:r>
            <a:endParaRPr lang="en-US" b="1" dirty="0">
              <a:solidFill>
                <a:srgbClr val="FFC000"/>
              </a:solidFill>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82426" y="1447800"/>
            <a:ext cx="3506770" cy="3994466"/>
          </a:xfrm>
        </p:spPr>
      </p:pic>
      <p:sp>
        <p:nvSpPr>
          <p:cNvPr id="4" name="Content Placeholder 3"/>
          <p:cNvSpPr>
            <a:spLocks noGrp="1"/>
          </p:cNvSpPr>
          <p:nvPr>
            <p:ph sz="half" idx="2"/>
          </p:nvPr>
        </p:nvSpPr>
        <p:spPr>
          <a:xfrm>
            <a:off x="4572004" y="1447800"/>
            <a:ext cx="5620236" cy="5066122"/>
          </a:xfrm>
        </p:spPr>
        <p:txBody>
          <a:bodyPr>
            <a:normAutofit fontScale="92500" lnSpcReduction="20000"/>
          </a:bodyPr>
          <a:lstStyle/>
          <a:p>
            <a:pPr marL="0" indent="0">
              <a:buNone/>
            </a:pPr>
            <a:r>
              <a:rPr lang="en-US" sz="2000" dirty="0"/>
              <a:t>In the activity below, you will meet "</a:t>
            </a:r>
            <a:r>
              <a:rPr lang="en-US" sz="2000" b="1" dirty="0">
                <a:solidFill>
                  <a:srgbClr val="FFC000"/>
                </a:solidFill>
              </a:rPr>
              <a:t>Mr. Split Brainy</a:t>
            </a:r>
            <a:r>
              <a:rPr lang="en-US" sz="2000" dirty="0"/>
              <a:t>" who has just had a split-brain operation. You will need to know that: </a:t>
            </a:r>
            <a:endParaRPr lang="en-US" sz="2000" dirty="0" smtClean="0"/>
          </a:p>
          <a:p>
            <a:pPr>
              <a:buFont typeface="+mj-lt"/>
              <a:buAutoNum type="arabicParenR"/>
            </a:pPr>
            <a:r>
              <a:rPr lang="en-US" sz="2000" dirty="0" smtClean="0"/>
              <a:t>The </a:t>
            </a:r>
            <a:r>
              <a:rPr lang="en-US" sz="2000" dirty="0"/>
              <a:t>left hemisphere has connections with the right side of the body. Another way of </a:t>
            </a:r>
            <a:r>
              <a:rPr lang="en-US" sz="2000" dirty="0" smtClean="0"/>
              <a:t>saying </a:t>
            </a:r>
            <a:r>
              <a:rPr lang="en-US" sz="2000" dirty="0"/>
              <a:t>this is that the nerve connections are contralateral; namely, </a:t>
            </a:r>
            <a:r>
              <a:rPr lang="en-US" sz="2000" dirty="0" smtClean="0"/>
              <a:t>the </a:t>
            </a:r>
            <a:r>
              <a:rPr lang="en-US" sz="2000" dirty="0"/>
              <a:t>right hemisphere controls the left side of the body whereas the left hemisphere </a:t>
            </a:r>
            <a:r>
              <a:rPr lang="en-US" sz="2000" dirty="0" smtClean="0"/>
              <a:t>controls </a:t>
            </a:r>
            <a:r>
              <a:rPr lang="en-US" sz="2000" dirty="0"/>
              <a:t>the right side of the body. </a:t>
            </a:r>
          </a:p>
          <a:p>
            <a:pPr>
              <a:buFont typeface="+mj-lt"/>
              <a:buAutoNum type="arabicParenR"/>
            </a:pPr>
            <a:r>
              <a:rPr lang="en-US" sz="2000" dirty="0" smtClean="0"/>
              <a:t>In </a:t>
            </a:r>
            <a:r>
              <a:rPr lang="en-US" sz="2000" dirty="0"/>
              <a:t>the visual system, information from the right visual field goes to the left part of </a:t>
            </a:r>
            <a:r>
              <a:rPr lang="en-US" sz="2000" dirty="0" smtClean="0"/>
              <a:t>each </a:t>
            </a:r>
            <a:r>
              <a:rPr lang="en-US" sz="2000" dirty="0"/>
              <a:t>retina and then on to the left hemisphere. Information from the left visual field goes </a:t>
            </a:r>
            <a:r>
              <a:rPr lang="en-US" sz="2000" dirty="0" smtClean="0"/>
              <a:t>to </a:t>
            </a:r>
            <a:r>
              <a:rPr lang="en-US" sz="2000" dirty="0"/>
              <a:t>the right part of each retina and then on to the right hemisphere as seen in the drawing </a:t>
            </a:r>
            <a:br>
              <a:rPr lang="en-US" sz="2000" dirty="0"/>
            </a:br>
            <a:r>
              <a:rPr lang="en-US" sz="2000" dirty="0" smtClean="0"/>
              <a:t>on the left. </a:t>
            </a:r>
            <a:endParaRPr lang="en-US" sz="2000" dirty="0"/>
          </a:p>
          <a:p>
            <a:endParaRPr lang="en-US" dirty="0"/>
          </a:p>
        </p:txBody>
      </p:sp>
      <p:sp>
        <p:nvSpPr>
          <p:cNvPr id="5" name="Footer Placeholder 4"/>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5</a:t>
            </a:fld>
            <a:endParaRPr lang="en-US"/>
          </a:p>
        </p:txBody>
      </p:sp>
    </p:spTree>
    <p:extLst>
      <p:ext uri="{BB962C8B-B14F-4D97-AF65-F5344CB8AC3E}">
        <p14:creationId xmlns:p14="http://schemas.microsoft.com/office/powerpoint/2010/main" val="315026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23595"/>
          </a:xfrm>
        </p:spPr>
        <p:txBody>
          <a:bodyPr/>
          <a:lstStyle/>
          <a:p>
            <a:r>
              <a:rPr lang="en-US" b="1" dirty="0" smtClean="0">
                <a:solidFill>
                  <a:srgbClr val="FFC000"/>
                </a:solidFill>
              </a:rPr>
              <a:t>Activity</a:t>
            </a:r>
            <a:endParaRPr lang="en-US" b="1" dirty="0">
              <a:solidFill>
                <a:srgbClr val="FFC000"/>
              </a:solidFill>
            </a:endParaRP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55997" y="2281649"/>
            <a:ext cx="4123393" cy="2525178"/>
          </a:xfrm>
        </p:spPr>
      </p:pic>
      <p:sp>
        <p:nvSpPr>
          <p:cNvPr id="4" name="Content Placeholder 3"/>
          <p:cNvSpPr>
            <a:spLocks noGrp="1"/>
          </p:cNvSpPr>
          <p:nvPr>
            <p:ph sz="half" idx="2"/>
          </p:nvPr>
        </p:nvSpPr>
        <p:spPr>
          <a:xfrm>
            <a:off x="5654493" y="2281648"/>
            <a:ext cx="4396341" cy="4128577"/>
          </a:xfrm>
        </p:spPr>
        <p:txBody>
          <a:bodyPr>
            <a:normAutofit/>
          </a:bodyPr>
          <a:lstStyle/>
          <a:p>
            <a:r>
              <a:rPr lang="en-US" dirty="0" smtClean="0"/>
              <a:t>You </a:t>
            </a:r>
            <a:r>
              <a:rPr lang="en-US" dirty="0"/>
              <a:t>will then be asked </a:t>
            </a:r>
            <a:r>
              <a:rPr lang="en-US" dirty="0" smtClean="0"/>
              <a:t>to </a:t>
            </a:r>
            <a:r>
              <a:rPr lang="en-US" dirty="0"/>
              <a:t>formulate a hypothesis to explain the results you are observing. </a:t>
            </a:r>
            <a:endParaRPr lang="en-US" dirty="0" smtClean="0"/>
          </a:p>
          <a:p>
            <a:r>
              <a:rPr lang="en-US" dirty="0" smtClean="0"/>
              <a:t>Finally</a:t>
            </a:r>
            <a:r>
              <a:rPr lang="en-US" dirty="0"/>
              <a:t>, you will need </a:t>
            </a:r>
            <a:r>
              <a:rPr lang="en-US" dirty="0" smtClean="0"/>
              <a:t>to </a:t>
            </a:r>
            <a:r>
              <a:rPr lang="en-US" dirty="0"/>
              <a:t>design another experiment in order to further your hypothesis testing. </a:t>
            </a:r>
          </a:p>
          <a:p>
            <a:r>
              <a:rPr lang="en-US" dirty="0"/>
              <a:t>Start going through the Split Brain Experiment Game. You will meet Mr. Split Brainy. </a:t>
            </a:r>
          </a:p>
          <a:p>
            <a:r>
              <a:rPr lang="en-US" dirty="0"/>
              <a:t>When you get to the section that says "</a:t>
            </a:r>
            <a:r>
              <a:rPr lang="en-US" b="1" dirty="0">
                <a:solidFill>
                  <a:srgbClr val="FFC000"/>
                </a:solidFill>
              </a:rPr>
              <a:t>Click on a Slide to Flash It</a:t>
            </a:r>
            <a:r>
              <a:rPr lang="en-US" dirty="0"/>
              <a:t>," answer the </a:t>
            </a:r>
            <a:r>
              <a:rPr lang="en-US" dirty="0" smtClean="0"/>
              <a:t>following: </a:t>
            </a:r>
            <a:endParaRPr lang="en-US" dirty="0"/>
          </a:p>
        </p:txBody>
      </p:sp>
      <p:sp>
        <p:nvSpPr>
          <p:cNvPr id="5" name="Footer Placeholder 4"/>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6</a:t>
            </a:fld>
            <a:endParaRPr lang="en-US"/>
          </a:p>
        </p:txBody>
      </p:sp>
      <p:sp>
        <p:nvSpPr>
          <p:cNvPr id="8" name="Content Placeholder 3"/>
          <p:cNvSpPr txBox="1">
            <a:spLocks/>
          </p:cNvSpPr>
          <p:nvPr/>
        </p:nvSpPr>
        <p:spPr>
          <a:xfrm>
            <a:off x="646111" y="1383956"/>
            <a:ext cx="8742986" cy="80520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a:lstStyle>
          <a:p>
            <a:pPr marL="0" indent="0">
              <a:buNone/>
            </a:pPr>
            <a:r>
              <a:rPr lang="en-US" dirty="0" smtClean="0"/>
              <a:t>Go to </a:t>
            </a:r>
            <a:r>
              <a:rPr lang="en-US" b="1" dirty="0" smtClean="0">
                <a:hlinkClick r:id="rId3"/>
              </a:rPr>
              <a:t>www.nobelprize.org/educational/medicine/split-brain/</a:t>
            </a:r>
            <a:r>
              <a:rPr lang="en-US" dirty="0" smtClean="0"/>
              <a:t> and click on </a:t>
            </a:r>
            <a:r>
              <a:rPr lang="en-US" b="1" dirty="0" smtClean="0">
                <a:solidFill>
                  <a:srgbClr val="FFC000"/>
                </a:solidFill>
              </a:rPr>
              <a:t>"The Split Brain Experiments"</a:t>
            </a:r>
            <a:endParaRPr lang="en-US" b="1" dirty="0">
              <a:solidFill>
                <a:srgbClr val="FFC000"/>
              </a:solidFill>
            </a:endParaRPr>
          </a:p>
        </p:txBody>
      </p:sp>
      <p:sp>
        <p:nvSpPr>
          <p:cNvPr id="10" name="Content Placeholder 3"/>
          <p:cNvSpPr txBox="1">
            <a:spLocks/>
          </p:cNvSpPr>
          <p:nvPr/>
        </p:nvSpPr>
        <p:spPr>
          <a:xfrm>
            <a:off x="521970" y="5016992"/>
            <a:ext cx="4454287" cy="161947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dirty="0" smtClean="0"/>
              <a:t>As </a:t>
            </a:r>
            <a:r>
              <a:rPr lang="en-US" dirty="0"/>
              <a:t>you click through </a:t>
            </a:r>
            <a:r>
              <a:rPr lang="en-US" b="1" dirty="0">
                <a:solidFill>
                  <a:srgbClr val="FFC000"/>
                </a:solidFill>
              </a:rPr>
              <a:t>The Split Brain Experiment Game</a:t>
            </a:r>
            <a:r>
              <a:rPr lang="en-US" dirty="0"/>
              <a:t>, you will be asked to report what you observe and make inferences from your observations. </a:t>
            </a:r>
          </a:p>
        </p:txBody>
      </p:sp>
    </p:spTree>
    <p:extLst>
      <p:ext uri="{BB962C8B-B14F-4D97-AF65-F5344CB8AC3E}">
        <p14:creationId xmlns:p14="http://schemas.microsoft.com/office/powerpoint/2010/main" val="295952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023496"/>
          </a:xfrm>
        </p:spPr>
        <p:txBody>
          <a:bodyPr/>
          <a:lstStyle/>
          <a:p>
            <a:r>
              <a:rPr lang="en-US" b="1" dirty="0">
                <a:solidFill>
                  <a:srgbClr val="FFC000"/>
                </a:solidFill>
              </a:rPr>
              <a:t>Question </a:t>
            </a:r>
            <a:r>
              <a:rPr lang="en-US" b="1" dirty="0" smtClean="0">
                <a:solidFill>
                  <a:srgbClr val="FFC000"/>
                </a:solidFill>
              </a:rPr>
              <a:t>1:</a:t>
            </a:r>
            <a:r>
              <a:rPr lang="en-US" dirty="0" smtClean="0"/>
              <a:t> </a:t>
            </a:r>
            <a:br>
              <a:rPr lang="en-US" dirty="0" smtClean="0"/>
            </a:br>
            <a:r>
              <a:rPr lang="en-US" dirty="0" smtClean="0"/>
              <a:t>Based on </a:t>
            </a:r>
            <a:r>
              <a:rPr lang="en-US" dirty="0"/>
              <a:t>what you see, when an object is flashed in the right visual </a:t>
            </a:r>
            <a:br>
              <a:rPr lang="en-US" dirty="0"/>
            </a:br>
            <a:r>
              <a:rPr lang="en-US" dirty="0"/>
              <a:t>field, which hemisphere </a:t>
            </a:r>
            <a:r>
              <a:rPr lang="en-US" dirty="0" smtClean="0"/>
              <a:t>does </a:t>
            </a:r>
            <a:r>
              <a:rPr lang="en-US" dirty="0"/>
              <a:t>it go to, the right hemisphere (R.H.) or the left </a:t>
            </a:r>
            <a:r>
              <a:rPr lang="en-US" dirty="0" smtClean="0"/>
              <a:t>hemisphere </a:t>
            </a:r>
            <a:r>
              <a:rPr lang="en-US" dirty="0"/>
              <a:t>(</a:t>
            </a:r>
            <a:r>
              <a:rPr lang="en-US" dirty="0" smtClean="0"/>
              <a:t>L.H.)? </a:t>
            </a:r>
            <a:r>
              <a:rPr lang="en-US" dirty="0"/>
              <a:t>How does Mr. Split Brainy (SB) respond? </a:t>
            </a:r>
          </a:p>
        </p:txBody>
      </p:sp>
      <p:sp>
        <p:nvSpPr>
          <p:cNvPr id="4" name="Footer Placeholder 3"/>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5" name="Slide Number Placeholder 4"/>
          <p:cNvSpPr>
            <a:spLocks noGrp="1"/>
          </p:cNvSpPr>
          <p:nvPr>
            <p:ph type="sldNum" sz="quarter" idx="12"/>
          </p:nvPr>
        </p:nvSpPr>
        <p:spPr/>
        <p:txBody>
          <a:bodyPr/>
          <a:lstStyle/>
          <a:p>
            <a:fld id="{BA875541-8164-4CC7-9F2F-6F0C49BB858D}" type="slidenum">
              <a:rPr lang="en-US" smtClean="0"/>
              <a:t>7</a:t>
            </a:fld>
            <a:endParaRPr lang="en-US"/>
          </a:p>
        </p:txBody>
      </p:sp>
    </p:spTree>
    <p:extLst>
      <p:ext uri="{BB962C8B-B14F-4D97-AF65-F5344CB8AC3E}">
        <p14:creationId xmlns:p14="http://schemas.microsoft.com/office/powerpoint/2010/main" val="121860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834960"/>
          </a:xfrm>
        </p:spPr>
        <p:txBody>
          <a:bodyPr/>
          <a:lstStyle/>
          <a:p>
            <a:r>
              <a:rPr lang="en-US" b="1" dirty="0" smtClean="0">
                <a:solidFill>
                  <a:srgbClr val="FFC000"/>
                </a:solidFill>
              </a:rPr>
              <a:t>Correct </a:t>
            </a:r>
            <a:r>
              <a:rPr lang="en-US" b="1" dirty="0">
                <a:solidFill>
                  <a:srgbClr val="FFC000"/>
                </a:solidFill>
              </a:rPr>
              <a:t>answer: </a:t>
            </a:r>
            <a:r>
              <a:rPr lang="en-US" dirty="0" smtClean="0"/>
              <a:t/>
            </a:r>
            <a:br>
              <a:rPr lang="en-US" dirty="0" smtClean="0"/>
            </a:br>
            <a:r>
              <a:rPr lang="en-US" dirty="0" smtClean="0"/>
              <a:t>When </a:t>
            </a:r>
            <a:r>
              <a:rPr lang="en-US" dirty="0"/>
              <a:t>a picture is flashed in the right visual field, it goes to the left </a:t>
            </a:r>
            <a:br>
              <a:rPr lang="en-US" dirty="0"/>
            </a:br>
            <a:r>
              <a:rPr lang="en-US" dirty="0"/>
              <a:t>hemisphere. (This is in accordance with the diagram above.) Mr. SB is </a:t>
            </a:r>
            <a:r>
              <a:rPr lang="en-US" dirty="0" smtClean="0"/>
              <a:t>able </a:t>
            </a:r>
            <a:r>
              <a:rPr lang="en-US" dirty="0"/>
              <a:t>to say its </a:t>
            </a:r>
            <a:r>
              <a:rPr lang="en-US" dirty="0" smtClean="0"/>
              <a:t>name.</a:t>
            </a:r>
            <a:endParaRPr lang="en-US" dirty="0"/>
          </a:p>
        </p:txBody>
      </p:sp>
      <p:sp>
        <p:nvSpPr>
          <p:cNvPr id="4" name="Footer Placeholder 3"/>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5" name="Slide Number Placeholder 4"/>
          <p:cNvSpPr>
            <a:spLocks noGrp="1"/>
          </p:cNvSpPr>
          <p:nvPr>
            <p:ph type="sldNum" sz="quarter" idx="12"/>
          </p:nvPr>
        </p:nvSpPr>
        <p:spPr/>
        <p:txBody>
          <a:bodyPr/>
          <a:lstStyle/>
          <a:p>
            <a:fld id="{BA875541-8164-4CC7-9F2F-6F0C49BB858D}" type="slidenum">
              <a:rPr lang="en-US" smtClean="0"/>
              <a:t>8</a:t>
            </a:fld>
            <a:endParaRPr lang="en-US"/>
          </a:p>
        </p:txBody>
      </p:sp>
    </p:spTree>
    <p:extLst>
      <p:ext uri="{BB962C8B-B14F-4D97-AF65-F5344CB8AC3E}">
        <p14:creationId xmlns:p14="http://schemas.microsoft.com/office/powerpoint/2010/main" val="342260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5797253"/>
          </a:xfrm>
        </p:spPr>
        <p:txBody>
          <a:bodyPr/>
          <a:lstStyle/>
          <a:p>
            <a:r>
              <a:rPr lang="en-US" b="1" dirty="0">
                <a:solidFill>
                  <a:srgbClr val="FFC000"/>
                </a:solidFill>
              </a:rPr>
              <a:t>Question 2: </a:t>
            </a:r>
            <a:r>
              <a:rPr lang="en-US" dirty="0" smtClean="0"/>
              <a:t/>
            </a:r>
            <a:br>
              <a:rPr lang="en-US" dirty="0" smtClean="0"/>
            </a:br>
            <a:r>
              <a:rPr lang="en-US" dirty="0" smtClean="0"/>
              <a:t>Based </a:t>
            </a:r>
            <a:r>
              <a:rPr lang="en-US" dirty="0"/>
              <a:t>on what you see, when an object is flashed in the left visual field, </a:t>
            </a:r>
            <a:r>
              <a:rPr lang="en-US" dirty="0" smtClean="0"/>
              <a:t>which </a:t>
            </a:r>
            <a:r>
              <a:rPr lang="en-US" dirty="0"/>
              <a:t>hemisphere does it go to, the right </a:t>
            </a:r>
            <a:r>
              <a:rPr lang="en-US" dirty="0" smtClean="0"/>
              <a:t>hemisphere (R.H.) </a:t>
            </a:r>
            <a:r>
              <a:rPr lang="en-US" dirty="0"/>
              <a:t>or the left </a:t>
            </a:r>
            <a:r>
              <a:rPr lang="en-US" dirty="0" smtClean="0"/>
              <a:t>hemisphere(L.H.)? </a:t>
            </a:r>
            <a:r>
              <a:rPr lang="en-US" dirty="0"/>
              <a:t>How </a:t>
            </a:r>
            <a:r>
              <a:rPr lang="en-US" dirty="0" smtClean="0"/>
              <a:t>does </a:t>
            </a:r>
            <a:r>
              <a:rPr lang="en-US" dirty="0"/>
              <a:t>Mr. SB respond?</a:t>
            </a:r>
          </a:p>
        </p:txBody>
      </p:sp>
      <p:sp>
        <p:nvSpPr>
          <p:cNvPr id="3" name="Footer Placeholder 2"/>
          <p:cNvSpPr>
            <a:spLocks noGrp="1"/>
          </p:cNvSpPr>
          <p:nvPr>
            <p:ph type="ftr" sz="quarter" idx="11"/>
          </p:nvPr>
        </p:nvSpPr>
        <p:spPr/>
        <p:txBody>
          <a:bodyPr/>
          <a:lstStyle/>
          <a:p>
            <a:r>
              <a:rPr lang="en-US" smtClean="0"/>
              <a:t>Module ? | Split Brain Patients and Hemispheric Specialization | ©2014, Dr. A. Geliebter &amp; Dr. B. Rumain, Touro College &amp; University System</a:t>
            </a:r>
            <a:endParaRPr lang="en-US"/>
          </a:p>
        </p:txBody>
      </p:sp>
      <p:sp>
        <p:nvSpPr>
          <p:cNvPr id="4" name="Slide Number Placeholder 3"/>
          <p:cNvSpPr>
            <a:spLocks noGrp="1"/>
          </p:cNvSpPr>
          <p:nvPr>
            <p:ph type="sldNum" sz="quarter" idx="12"/>
          </p:nvPr>
        </p:nvSpPr>
        <p:spPr/>
        <p:txBody>
          <a:bodyPr/>
          <a:lstStyle/>
          <a:p>
            <a:fld id="{BA875541-8164-4CC7-9F2F-6F0C49BB858D}" type="slidenum">
              <a:rPr lang="en-US" smtClean="0"/>
              <a:t>9</a:t>
            </a:fld>
            <a:endParaRPr lang="en-US"/>
          </a:p>
        </p:txBody>
      </p:sp>
    </p:spTree>
    <p:extLst>
      <p:ext uri="{BB962C8B-B14F-4D97-AF65-F5344CB8AC3E}">
        <p14:creationId xmlns:p14="http://schemas.microsoft.com/office/powerpoint/2010/main" val="322565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Red">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AE901BC-D190-49E6-8B33-2F32A0F2BF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2533</Words>
  <Application>Microsoft Office PowerPoint</Application>
  <PresentationFormat>Widescreen</PresentationFormat>
  <Paragraphs>159</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Century Gothic</vt:lpstr>
      <vt:lpstr>Times New Roman</vt:lpstr>
      <vt:lpstr>Wingdings 3</vt:lpstr>
      <vt:lpstr>Ion</vt:lpstr>
      <vt:lpstr>Split-Brain Patients and Hemispheric Specialization</vt:lpstr>
      <vt:lpstr>Motivation</vt:lpstr>
      <vt:lpstr>PowerPoint Presentation</vt:lpstr>
      <vt:lpstr>Vocabulary</vt:lpstr>
      <vt:lpstr>Information</vt:lpstr>
      <vt:lpstr>Activity</vt:lpstr>
      <vt:lpstr>Question 1:  Based on what you see, when an object is flashed in the right visual  field, which hemisphere does it go to, the right hemisphere (R.H.) or the left hemisphere (L.H.)? How does Mr. Split Brainy (SB) respond? </vt:lpstr>
      <vt:lpstr>Correct answer:  When a picture is flashed in the right visual field, it goes to the left  hemisphere. (This is in accordance with the diagram above.) Mr. SB is able to say its name.</vt:lpstr>
      <vt:lpstr>Question 2:  Based on what you see, when an object is flashed in the left visual field, which hemisphere does it go to, the right hemisphere (R.H.) or the left hemisphere(L.H.)? How does Mr. SB respond?</vt:lpstr>
      <vt:lpstr>Correct answer:  When an object is flashed in the left visual field, it goes to the right  hemisphere.  Mr. SB reports that he doesn't see anything.</vt:lpstr>
      <vt:lpstr>Go to the place in the Game where it says, "Have a Coffee Break" and then answer  Question#3.</vt:lpstr>
      <vt:lpstr>Question 3:  Formulate a hypothesis to explain these results, namely, why doesn't the right hemisphere report what it sees when an object is flashed in the left visual field?  </vt:lpstr>
      <vt:lpstr>What hypotheses have you formulated?</vt:lpstr>
      <vt:lpstr>Do the scientists obtain the grant?</vt:lpstr>
      <vt:lpstr>They do obtain the grant!</vt:lpstr>
      <vt:lpstr>Question 4: Design an experiment that would distinguish between these two possibilities.</vt:lpstr>
      <vt:lpstr>Correct answer:  Give the Right Hemisphere (R.H.) a non-language task to do and see if it can do it. If the R.H. can, that demonstrates it knows what picture is being flashed in the left visual field; it just can't name it.</vt:lpstr>
      <vt:lpstr>Question 5: What sort of non-language task can you think of? </vt:lpstr>
      <vt:lpstr>Correct answer:  Perhaps give Mr. SB an array of objects in front of him and ask him to point to the object that he sees flashed in his left visual field.</vt:lpstr>
      <vt:lpstr>Question 6:  In such a pointing task, which hand would you expect to point to an object flashed in the left visual field and seen by the R.H.? </vt:lpstr>
      <vt:lpstr>Correct answer:  The left hand, because the nerve connections are contralateral; the R.H. is connected to the left side of the body.</vt:lpstr>
      <vt:lpstr>Question 7:  Write down your observations on what Mr. SB does during the  pointing task.</vt:lpstr>
      <vt:lpstr>Correct answer: </vt:lpstr>
      <vt:lpstr>Question 8:  Referring to the diagram in the "Information" section above, explain what is going on with Mr. SB when an object is presented in each visual field. </vt:lpstr>
      <vt:lpstr>Correct Answer:  From the results, we see that Mr. SB has two intact hemispheres. </vt:lpstr>
      <vt:lpstr>Question 9:  Why does Mr. SB say he is surprised that he is picking up an object?</vt:lpstr>
      <vt:lpstr>Correct Answer:  Whenever he talks, it is his L.H. that is talking. Since the L.H. didn't see the object being flashed, it is surprised that Mr. SB is picking  up the object.</vt:lpstr>
      <vt:lpstr>Continue with the two scientists on their "Coffee Break" and decide which version of the two abstracts they have written is the correct one that should go with the article they are sending in to The Very Scientific Journal.</vt:lpstr>
      <vt:lpstr>Summary</vt:lpstr>
      <vt:lpstr>Problem</vt:lpstr>
      <vt:lpstr>Problem</vt:lpstr>
      <vt:lpstr>Dr. Gazzaniga experiment</vt:lpstr>
      <vt:lpstr>Dr. Gazzaniga experiment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2014-04-23T02:43:00Z</dcterms:created>
  <dcterms:modified xsi:type="dcterms:W3CDTF">2014-06-16T21:34:58Z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TC030395169991</vt:lpwstr>
  </property>
</Properties>
</file>